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jpeg" ContentType="image/jpeg"/>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42.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43.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60.xml" ContentType="application/vnd.openxmlformats-officedocument.presentationml.slide+xml"/>
  <Override PartName="/ppt/slides/slide59.xml" ContentType="application/vnd.openxmlformats-officedocument.presentationml.slide+xml"/>
  <Override PartName="/ppt/slides/slide58.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44.xml" ContentType="application/vnd.openxmlformats-officedocument.presentationml.slide+xml"/>
  <Override PartName="/ppt/slides/slide33.xml" ContentType="application/vnd.openxmlformats-officedocument.presentationml.slide+xml"/>
  <Override PartName="/ppt/slides/slide3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2.xml" ContentType="application/vnd.openxmlformats-officedocument.presentationml.slide+xml"/>
  <Override PartName="/ppt/slides/slide2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96" r:id="rId26"/>
    <p:sldId id="297" r:id="rId27"/>
    <p:sldId id="298" r:id="rId28"/>
    <p:sldId id="299" r:id="rId29"/>
    <p:sldId id="319" r:id="rId30"/>
    <p:sldId id="300" r:id="rId31"/>
    <p:sldId id="301" r:id="rId32"/>
    <p:sldId id="302" r:id="rId33"/>
    <p:sldId id="303" r:id="rId34"/>
    <p:sldId id="304" r:id="rId35"/>
    <p:sldId id="318" r:id="rId36"/>
    <p:sldId id="305" r:id="rId37"/>
    <p:sldId id="306" r:id="rId38"/>
    <p:sldId id="307" r:id="rId39"/>
    <p:sldId id="308" r:id="rId40"/>
    <p:sldId id="309" r:id="rId41"/>
    <p:sldId id="310" r:id="rId42"/>
    <p:sldId id="311" r:id="rId43"/>
    <p:sldId id="312" r:id="rId44"/>
    <p:sldId id="313" r:id="rId45"/>
    <p:sldId id="314" r:id="rId46"/>
    <p:sldId id="315" r:id="rId47"/>
    <p:sldId id="316" r:id="rId48"/>
    <p:sldId id="317" r:id="rId49"/>
    <p:sldId id="281" r:id="rId50"/>
    <p:sldId id="282" r:id="rId51"/>
    <p:sldId id="283" r:id="rId52"/>
    <p:sldId id="284" r:id="rId53"/>
    <p:sldId id="285" r:id="rId54"/>
    <p:sldId id="286" r:id="rId55"/>
    <p:sldId id="287" r:id="rId56"/>
    <p:sldId id="288" r:id="rId57"/>
    <p:sldId id="289" r:id="rId58"/>
    <p:sldId id="290" r:id="rId59"/>
    <p:sldId id="291" r:id="rId60"/>
    <p:sldId id="292" r:id="rId61"/>
    <p:sldId id="293" r:id="rId62"/>
    <p:sldId id="294" r:id="rId63"/>
    <p:sldId id="295" r:id="rId64"/>
    <p:sldId id="320"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470"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8A8EC2-2AC7-448E-BB9C-C0C5B3EBCEBD}" type="datetimeFigureOut">
              <a:rPr lang="en-US" smtClean="0"/>
              <a:pPr/>
              <a:t>3/7/2013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364681-A8AD-4132-98E3-90E48C77202B}" type="slidenum">
              <a:rPr lang="en-US" smtClean="0"/>
              <a:pPr/>
              <a:t>‹#›</a:t>
            </a:fld>
            <a:endParaRPr lang="en-US"/>
          </a:p>
        </p:txBody>
      </p:sp>
    </p:spTree>
    <p:extLst>
      <p:ext uri="{BB962C8B-B14F-4D97-AF65-F5344CB8AC3E}">
        <p14:creationId xmlns:p14="http://schemas.microsoft.com/office/powerpoint/2010/main" xmlns="" val="1865718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815EAE-5B67-4CC3-BA5E-61675715EF1C}" type="slidenum">
              <a:rPr lang="en-US" smtClean="0"/>
              <a:pPr/>
              <a:t>2</a:t>
            </a:fld>
            <a:endParaRPr lang="en-US"/>
          </a:p>
        </p:txBody>
      </p:sp>
    </p:spTree>
    <p:extLst>
      <p:ext uri="{BB962C8B-B14F-4D97-AF65-F5344CB8AC3E}">
        <p14:creationId xmlns:p14="http://schemas.microsoft.com/office/powerpoint/2010/main" xmlns="" val="3982384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New Section</a:t>
            </a:r>
            <a:endParaRPr lang="en-US" dirty="0"/>
          </a:p>
        </p:txBody>
      </p:sp>
      <p:sp>
        <p:nvSpPr>
          <p:cNvPr id="4" name="Slide Number Placeholder 3"/>
          <p:cNvSpPr>
            <a:spLocks noGrp="1"/>
          </p:cNvSpPr>
          <p:nvPr>
            <p:ph type="sldNum" sz="quarter" idx="10"/>
          </p:nvPr>
        </p:nvSpPr>
        <p:spPr/>
        <p:txBody>
          <a:bodyPr/>
          <a:lstStyle/>
          <a:p>
            <a:fld id="{5973CD8F-C819-4618-A2B7-0EA1C081A941}"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973CD8F-C819-4618-A2B7-0EA1C081A941}"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6BD1A5-CE2B-44E3-BCE4-33B82BB8EB9F}"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C39D2-862F-44FB-B3B9-18002BE489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6BD1A5-CE2B-44E3-BCE4-33B82BB8EB9F}"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C39D2-862F-44FB-B3B9-18002BE489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6BD1A5-CE2B-44E3-BCE4-33B82BB8EB9F}"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C39D2-862F-44FB-B3B9-18002BE489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6BD1A5-CE2B-44E3-BCE4-33B82BB8EB9F}"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C39D2-862F-44FB-B3B9-18002BE489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6BD1A5-CE2B-44E3-BCE4-33B82BB8EB9F}" type="datetimeFigureOut">
              <a:rPr lang="en-US" smtClean="0"/>
              <a:pPr/>
              <a:t>3/7/2013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2C39D2-862F-44FB-B3B9-18002BE4893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6BD1A5-CE2B-44E3-BCE4-33B82BB8EB9F}" type="datetimeFigureOut">
              <a:rPr lang="en-US" smtClean="0"/>
              <a:pPr/>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C39D2-862F-44FB-B3B9-18002BE489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6BD1A5-CE2B-44E3-BCE4-33B82BB8EB9F}" type="datetimeFigureOut">
              <a:rPr lang="en-US" smtClean="0"/>
              <a:pPr/>
              <a:t>3/7/2013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2C39D2-862F-44FB-B3B9-18002BE4893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6BD1A5-CE2B-44E3-BCE4-33B82BB8EB9F}" type="datetimeFigureOut">
              <a:rPr lang="en-US" smtClean="0"/>
              <a:pPr/>
              <a:t>3/7/2013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2C39D2-862F-44FB-B3B9-18002BE489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6BD1A5-CE2B-44E3-BCE4-33B82BB8EB9F}" type="datetimeFigureOut">
              <a:rPr lang="en-US" smtClean="0"/>
              <a:pPr/>
              <a:t>3/7/2013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2C39D2-862F-44FB-B3B9-18002BE489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6BD1A5-CE2B-44E3-BCE4-33B82BB8EB9F}" type="datetimeFigureOut">
              <a:rPr lang="en-US" smtClean="0"/>
              <a:pPr/>
              <a:t>3/7/2013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2C39D2-862F-44FB-B3B9-18002BE48933}"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A6BD1A5-CE2B-44E3-BCE4-33B82BB8EB9F}" type="datetimeFigureOut">
              <a:rPr lang="en-US" smtClean="0"/>
              <a:pPr/>
              <a:t>3/7/2013</a:t>
            </a:fld>
            <a:endParaRPr lang="en-US"/>
          </a:p>
        </p:txBody>
      </p:sp>
      <p:sp>
        <p:nvSpPr>
          <p:cNvPr id="9" name="Slide Number Placeholder 8"/>
          <p:cNvSpPr>
            <a:spLocks noGrp="1"/>
          </p:cNvSpPr>
          <p:nvPr>
            <p:ph type="sldNum" sz="quarter" idx="11"/>
          </p:nvPr>
        </p:nvSpPr>
        <p:spPr/>
        <p:txBody>
          <a:bodyPr/>
          <a:lstStyle/>
          <a:p>
            <a:fld id="{462C39D2-862F-44FB-B3B9-18002BE48933}"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62C39D2-862F-44FB-B3B9-18002BE48933}"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A6BD1A5-CE2B-44E3-BCE4-33B82BB8EB9F}" type="datetimeFigureOut">
              <a:rPr lang="en-US" smtClean="0"/>
              <a:pPr/>
              <a:t>3/7/2013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5400" b="1" dirty="0" smtClean="0"/>
              <a:t>Proposed </a:t>
            </a:r>
            <a:br>
              <a:rPr lang="en-US" sz="5400" b="1" dirty="0" smtClean="0"/>
            </a:br>
            <a:r>
              <a:rPr lang="en-US" sz="5400" b="1" dirty="0" smtClean="0"/>
              <a:t>WAC 296-305 Changes and the Impacts to our Organizations</a:t>
            </a:r>
            <a:endParaRPr lang="en-US" sz="5400" b="1"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2994599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Structural Firefighting Clothing</a:t>
            </a:r>
            <a:r>
              <a:rPr lang="en-US" dirty="0" smtClean="0"/>
              <a:t/>
            </a:r>
            <a:br>
              <a:rPr lang="en-US" dirty="0" smtClean="0"/>
            </a:br>
            <a:r>
              <a:rPr lang="en-US" dirty="0" smtClean="0"/>
              <a:t> </a:t>
            </a:r>
            <a:r>
              <a:rPr lang="en-US" b="1" dirty="0"/>
              <a:t>WAC 296-305-02002</a:t>
            </a:r>
            <a:r>
              <a:rPr lang="en-US" dirty="0"/>
              <a:t>  </a:t>
            </a:r>
          </a:p>
        </p:txBody>
      </p:sp>
      <p:sp>
        <p:nvSpPr>
          <p:cNvPr id="3" name="Content Placeholder 2"/>
          <p:cNvSpPr>
            <a:spLocks noGrp="1"/>
          </p:cNvSpPr>
          <p:nvPr>
            <p:ph idx="1"/>
          </p:nvPr>
        </p:nvSpPr>
        <p:spPr/>
        <p:txBody>
          <a:bodyPr>
            <a:normAutofit lnSpcReduction="10000"/>
          </a:bodyPr>
          <a:lstStyle/>
          <a:p>
            <a:pPr marL="0" indent="0" algn="ctr">
              <a:buNone/>
            </a:pPr>
            <a:r>
              <a:rPr lang="en-US" sz="2800" b="1" u="sng" dirty="0" smtClean="0"/>
              <a:t>New Section</a:t>
            </a:r>
          </a:p>
          <a:p>
            <a:pPr marL="0" indent="0" algn="ctr">
              <a:buNone/>
            </a:pPr>
            <a:r>
              <a:rPr lang="en-US" sz="2800" b="1" u="sng" dirty="0"/>
              <a:t>Impact? </a:t>
            </a:r>
            <a:r>
              <a:rPr lang="en-US" sz="2800" b="1" u="sng" dirty="0" smtClean="0"/>
              <a:t>No</a:t>
            </a:r>
          </a:p>
          <a:p>
            <a:pPr marL="0" indent="0">
              <a:buNone/>
            </a:pPr>
            <a:r>
              <a:rPr lang="en-US" sz="2800" dirty="0"/>
              <a:t>(1) All SFF clothing purchased after January 1, 2012, shall meet the requirements of the 1991 edition of NFPA 1971, Standard on Protective Clothing for Structural Fire Fighting, or the 1997 edition of NFPA 1971, Standard on Protective Ensemble for Structural Fire Fighting.  Firefighters shall not wear personal protective clothing manufactured prior to 1991, except for training purposes in nonhazardous areas.</a:t>
            </a:r>
          </a:p>
          <a:p>
            <a:pPr marL="0" indent="0">
              <a:buNone/>
            </a:pPr>
            <a:endParaRPr lang="en-US" dirty="0"/>
          </a:p>
        </p:txBody>
      </p:sp>
    </p:spTree>
    <p:extLst>
      <p:ext uri="{BB962C8B-B14F-4D97-AF65-F5344CB8AC3E}">
        <p14:creationId xmlns:p14="http://schemas.microsoft.com/office/powerpoint/2010/main" xmlns="" val="4009582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t>Structural Firefighting Clothing</a:t>
            </a:r>
            <a:r>
              <a:rPr lang="en-US" sz="3200" dirty="0"/>
              <a:t/>
            </a:r>
            <a:br>
              <a:rPr lang="en-US" sz="3200" dirty="0"/>
            </a:br>
            <a:r>
              <a:rPr lang="en-US" sz="3200" dirty="0"/>
              <a:t> </a:t>
            </a:r>
            <a:r>
              <a:rPr lang="en-US" sz="3200" b="1" dirty="0"/>
              <a:t>WAC </a:t>
            </a:r>
            <a:r>
              <a:rPr lang="en-US" sz="3200" b="1" dirty="0" smtClean="0"/>
              <a:t>296-305-02002</a:t>
            </a:r>
            <a:br>
              <a:rPr lang="en-US" sz="3200" b="1" dirty="0" smtClean="0"/>
            </a:br>
            <a:r>
              <a:rPr lang="en-US" sz="3200" b="1" dirty="0" smtClean="0"/>
              <a:t>Continued</a:t>
            </a:r>
            <a:endParaRPr lang="en-US" sz="3200" dirty="0"/>
          </a:p>
        </p:txBody>
      </p:sp>
      <p:sp>
        <p:nvSpPr>
          <p:cNvPr id="3" name="Content Placeholder 2"/>
          <p:cNvSpPr>
            <a:spLocks noGrp="1"/>
          </p:cNvSpPr>
          <p:nvPr>
            <p:ph idx="1"/>
          </p:nvPr>
        </p:nvSpPr>
        <p:spPr/>
        <p:txBody>
          <a:bodyPr>
            <a:noAutofit/>
          </a:bodyPr>
          <a:lstStyle/>
          <a:p>
            <a:r>
              <a:rPr lang="en-US" sz="2800" u="sng" dirty="0" smtClean="0"/>
              <a:t>SFF </a:t>
            </a:r>
            <a:r>
              <a:rPr lang="en-US" sz="2800" u="sng" dirty="0"/>
              <a:t>clothing shall be maintained as specified </a:t>
            </a:r>
            <a:r>
              <a:rPr lang="en-US" sz="2800" u="sng" dirty="0" smtClean="0"/>
              <a:t>by the </a:t>
            </a:r>
            <a:r>
              <a:rPr lang="en-US" sz="2800" u="sng" dirty="0"/>
              <a:t>manufacturer</a:t>
            </a:r>
            <a:r>
              <a:rPr lang="en-US" sz="2800" dirty="0"/>
              <a:t>.</a:t>
            </a:r>
          </a:p>
          <a:p>
            <a:r>
              <a:rPr lang="en-US" sz="2800" u="sng" dirty="0" smtClean="0"/>
              <a:t>Repairs </a:t>
            </a:r>
            <a:r>
              <a:rPr lang="en-US" sz="2800" u="sng" dirty="0"/>
              <a:t>to SFF clothing shall be done to the </a:t>
            </a:r>
            <a:r>
              <a:rPr lang="en-US" sz="2800" u="sng" dirty="0" smtClean="0"/>
              <a:t>manufacturer's </a:t>
            </a:r>
            <a:r>
              <a:rPr lang="en-US" sz="2800" u="sng" dirty="0"/>
              <a:t>specification by qualified </a:t>
            </a:r>
            <a:r>
              <a:rPr lang="en-US" sz="2800" u="sng" dirty="0" smtClean="0"/>
              <a:t>individuals </a:t>
            </a:r>
            <a:r>
              <a:rPr lang="en-US" sz="2800" u="sng" dirty="0"/>
              <a:t>approved by the manufacturer.  </a:t>
            </a:r>
            <a:r>
              <a:rPr lang="en-US" sz="2800" u="sng" dirty="0" smtClean="0"/>
              <a:t>Repairs </a:t>
            </a:r>
            <a:r>
              <a:rPr lang="en-US" sz="2800" u="sng" dirty="0"/>
              <a:t>must be made using materials and </a:t>
            </a:r>
            <a:r>
              <a:rPr lang="en-US" sz="2800" u="sng" dirty="0" smtClean="0"/>
              <a:t>methods </a:t>
            </a:r>
            <a:r>
              <a:rPr lang="en-US" sz="2800" u="sng" dirty="0"/>
              <a:t>in accordance with the applicable </a:t>
            </a:r>
            <a:r>
              <a:rPr lang="en-US" sz="2800" u="sng" dirty="0" smtClean="0"/>
              <a:t>standards </a:t>
            </a:r>
            <a:r>
              <a:rPr lang="en-US" sz="2800" u="sng" dirty="0"/>
              <a:t>under which the article was </a:t>
            </a:r>
            <a:r>
              <a:rPr lang="en-US" sz="2800" u="sng" dirty="0" smtClean="0"/>
              <a:t>produced</a:t>
            </a:r>
            <a:r>
              <a:rPr lang="en-US" sz="2800" u="sng" dirty="0"/>
              <a:t>.  </a:t>
            </a:r>
            <a:r>
              <a:rPr lang="en-US" sz="2800" u="sng" dirty="0" smtClean="0"/>
              <a:t>Repairs </a:t>
            </a:r>
            <a:r>
              <a:rPr lang="en-US" sz="2800" u="sng" dirty="0"/>
              <a:t>include any and all alterations, </a:t>
            </a:r>
            <a:r>
              <a:rPr lang="en-US" sz="2800" u="sng" dirty="0" smtClean="0"/>
              <a:t>modifications</a:t>
            </a:r>
            <a:r>
              <a:rPr lang="en-US" sz="2800" u="sng" dirty="0"/>
              <a:t>, additions, deletions or any other </a:t>
            </a:r>
            <a:r>
              <a:rPr lang="en-US" sz="2800" u="sng" dirty="0" smtClean="0"/>
              <a:t>change </a:t>
            </a:r>
            <a:r>
              <a:rPr lang="en-US" sz="2800" u="sng" dirty="0"/>
              <a:t>made to the manufacturer's PPE article.</a:t>
            </a:r>
          </a:p>
          <a:p>
            <a:pPr marL="0" indent="0">
              <a:buNone/>
            </a:pPr>
            <a:endParaRPr lang="en-US" sz="2800" u="sng" dirty="0"/>
          </a:p>
        </p:txBody>
      </p:sp>
    </p:spTree>
    <p:extLst>
      <p:ext uri="{BB962C8B-B14F-4D97-AF65-F5344CB8AC3E}">
        <p14:creationId xmlns:p14="http://schemas.microsoft.com/office/powerpoint/2010/main" xmlns="" val="366597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t>Structural Firefighting Clothing</a:t>
            </a:r>
            <a:r>
              <a:rPr lang="en-US" sz="3600" dirty="0"/>
              <a:t/>
            </a:r>
            <a:br>
              <a:rPr lang="en-US" sz="3600" dirty="0"/>
            </a:br>
            <a:r>
              <a:rPr lang="en-US" sz="3600" dirty="0"/>
              <a:t> </a:t>
            </a:r>
            <a:r>
              <a:rPr lang="en-US" sz="3600" b="1" dirty="0"/>
              <a:t>WAC 296-305-02002</a:t>
            </a:r>
            <a:endParaRPr lang="en-US" sz="3600" dirty="0"/>
          </a:p>
        </p:txBody>
      </p:sp>
      <p:sp>
        <p:nvSpPr>
          <p:cNvPr id="3" name="Content Placeholder 2"/>
          <p:cNvSpPr>
            <a:spLocks noGrp="1"/>
          </p:cNvSpPr>
          <p:nvPr>
            <p:ph idx="1"/>
          </p:nvPr>
        </p:nvSpPr>
        <p:spPr/>
        <p:txBody>
          <a:bodyPr>
            <a:normAutofit/>
          </a:bodyPr>
          <a:lstStyle/>
          <a:p>
            <a:pPr>
              <a:buClrTx/>
            </a:pPr>
            <a:endParaRPr lang="en-US" sz="2800" dirty="0" smtClean="0"/>
          </a:p>
          <a:p>
            <a:pPr>
              <a:buClrTx/>
            </a:pPr>
            <a:r>
              <a:rPr lang="en-US" sz="2800" dirty="0" smtClean="0"/>
              <a:t>SFF </a:t>
            </a:r>
            <a:r>
              <a:rPr lang="en-US" sz="2800" dirty="0"/>
              <a:t>clothing which is damaged or doesn't </a:t>
            </a:r>
            <a:r>
              <a:rPr lang="en-US" sz="2800" dirty="0" smtClean="0"/>
              <a:t>comply </a:t>
            </a:r>
            <a:r>
              <a:rPr lang="en-US" sz="2800" dirty="0"/>
              <a:t>with this section shall not be used</a:t>
            </a:r>
            <a:r>
              <a:rPr lang="en-US" sz="2800" dirty="0" smtClean="0"/>
              <a:t>.</a:t>
            </a:r>
            <a:endParaRPr lang="en-US" sz="2800" dirty="0"/>
          </a:p>
          <a:p>
            <a:pPr>
              <a:buClrTx/>
            </a:pPr>
            <a:r>
              <a:rPr lang="en-US" sz="2800" b="1" u="sng" dirty="0" smtClean="0"/>
              <a:t>All </a:t>
            </a:r>
            <a:r>
              <a:rPr lang="en-US" sz="2800" b="1" u="sng" dirty="0"/>
              <a:t>SFF clothing shall be inspected </a:t>
            </a:r>
            <a:r>
              <a:rPr lang="en-US" sz="2800" b="1" u="sng" dirty="0" smtClean="0"/>
              <a:t>semiannually </a:t>
            </a:r>
            <a:r>
              <a:rPr lang="en-US" sz="2800" b="1" u="sng" dirty="0"/>
              <a:t>by an individual qualified by </a:t>
            </a:r>
            <a:r>
              <a:rPr lang="en-US" sz="2800" b="1" u="sng" dirty="0" smtClean="0"/>
              <a:t>the </a:t>
            </a:r>
            <a:r>
              <a:rPr lang="en-US" sz="2800" b="1" u="sng" dirty="0"/>
              <a:t>employer.  Inspection intervals shall </a:t>
            </a:r>
            <a:r>
              <a:rPr lang="en-US" sz="2800" b="1" u="sng" dirty="0" smtClean="0"/>
              <a:t>not </a:t>
            </a:r>
            <a:r>
              <a:rPr lang="en-US" sz="2800" b="1" u="sng" dirty="0"/>
              <a:t>exceed six months.</a:t>
            </a:r>
          </a:p>
          <a:p>
            <a:endParaRPr lang="en-US" sz="2800" dirty="0"/>
          </a:p>
        </p:txBody>
      </p:sp>
    </p:spTree>
    <p:extLst>
      <p:ext uri="{BB962C8B-B14F-4D97-AF65-F5344CB8AC3E}">
        <p14:creationId xmlns:p14="http://schemas.microsoft.com/office/powerpoint/2010/main" xmlns="" val="4254489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a:t>
            </a:r>
            <a:r>
              <a:rPr lang="en-US" b="1" dirty="0"/>
              <a:t>Body A</a:t>
            </a:r>
            <a:r>
              <a:rPr lang="en-US" b="1" dirty="0" smtClean="0"/>
              <a:t>rmor</a:t>
            </a:r>
            <a:br>
              <a:rPr lang="en-US" b="1" dirty="0" smtClean="0"/>
            </a:br>
            <a:r>
              <a:rPr lang="en-US" b="1" dirty="0" smtClean="0"/>
              <a:t>WAC</a:t>
            </a:r>
            <a:r>
              <a:rPr lang="en-US" b="1" dirty="0"/>
              <a:t> </a:t>
            </a:r>
            <a:r>
              <a:rPr lang="en-US" b="1" dirty="0" smtClean="0"/>
              <a:t>296-305-02012</a:t>
            </a:r>
            <a:r>
              <a:rPr lang="en-US" dirty="0"/>
              <a:t> </a:t>
            </a:r>
          </a:p>
        </p:txBody>
      </p:sp>
      <p:sp>
        <p:nvSpPr>
          <p:cNvPr id="3" name="Content Placeholder 2"/>
          <p:cNvSpPr>
            <a:spLocks noGrp="1"/>
          </p:cNvSpPr>
          <p:nvPr>
            <p:ph idx="1"/>
          </p:nvPr>
        </p:nvSpPr>
        <p:spPr/>
        <p:txBody>
          <a:bodyPr>
            <a:normAutofit lnSpcReduction="10000"/>
          </a:bodyPr>
          <a:lstStyle/>
          <a:p>
            <a:pPr marL="0" indent="0" algn="ctr">
              <a:buNone/>
            </a:pPr>
            <a:r>
              <a:rPr lang="en-US" sz="2400" b="1" u="sng" dirty="0" smtClean="0"/>
              <a:t>New Section!</a:t>
            </a:r>
            <a:endParaRPr lang="en-US" sz="2400" b="1" u="sng" dirty="0"/>
          </a:p>
          <a:p>
            <a:pPr marL="0" indent="0" algn="ctr">
              <a:buNone/>
            </a:pPr>
            <a:r>
              <a:rPr lang="en-US" sz="2400" b="1" u="sng" dirty="0" smtClean="0">
                <a:solidFill>
                  <a:srgbClr val="FF0000"/>
                </a:solidFill>
              </a:rPr>
              <a:t>Impact? Yes</a:t>
            </a:r>
          </a:p>
          <a:p>
            <a:pPr>
              <a:buClrTx/>
            </a:pPr>
            <a:r>
              <a:rPr lang="en-US" sz="2400" dirty="0" smtClean="0"/>
              <a:t>Fire </a:t>
            </a:r>
            <a:r>
              <a:rPr lang="en-US" sz="2400" dirty="0"/>
              <a:t>departments that use protective body armor shall comply with the following</a:t>
            </a:r>
            <a:r>
              <a:rPr lang="en-US" sz="2400" dirty="0" smtClean="0"/>
              <a:t>:</a:t>
            </a:r>
            <a:endParaRPr lang="en-US" sz="2400" dirty="0"/>
          </a:p>
          <a:p>
            <a:pPr>
              <a:buClrTx/>
            </a:pPr>
            <a:r>
              <a:rPr lang="en-US" sz="2400" dirty="0" smtClean="0"/>
              <a:t>If </a:t>
            </a:r>
            <a:r>
              <a:rPr lang="en-US" sz="2400" dirty="0"/>
              <a:t>the employer's PPE assessment required by WAC </a:t>
            </a:r>
            <a:r>
              <a:rPr lang="en-US" sz="2400" dirty="0" smtClean="0"/>
              <a:t>296-800-16005 </a:t>
            </a:r>
            <a:r>
              <a:rPr lang="en-US" sz="2400" dirty="0"/>
              <a:t>documents a need for body armor, the </a:t>
            </a:r>
            <a:r>
              <a:rPr lang="en-US" sz="2400" dirty="0" smtClean="0"/>
              <a:t>employer </a:t>
            </a:r>
            <a:r>
              <a:rPr lang="en-US" sz="2400" dirty="0"/>
              <a:t>must provide the necessary equipment and </a:t>
            </a:r>
            <a:r>
              <a:rPr lang="en-US" sz="2400" dirty="0" smtClean="0"/>
              <a:t>ensure </a:t>
            </a:r>
            <a:r>
              <a:rPr lang="en-US" sz="2400" dirty="0"/>
              <a:t>that:</a:t>
            </a:r>
          </a:p>
          <a:p>
            <a:pPr marL="0" indent="0">
              <a:buNone/>
            </a:pPr>
            <a:r>
              <a:rPr lang="en-US" sz="2400" dirty="0" smtClean="0"/>
              <a:t>	(</a:t>
            </a:r>
            <a:r>
              <a:rPr lang="en-US" sz="2400" dirty="0"/>
              <a:t>a) The body armor fits properly</a:t>
            </a:r>
            <a:r>
              <a:rPr lang="en-US" sz="2400" dirty="0" smtClean="0"/>
              <a:t>;</a:t>
            </a:r>
          </a:p>
          <a:p>
            <a:pPr marL="0" indent="0">
              <a:buNone/>
            </a:pPr>
            <a:r>
              <a:rPr lang="en-US" sz="2400" dirty="0" smtClean="0"/>
              <a:t>	(b) Employees are trained in the use and limitation 		       of the body armor</a:t>
            </a:r>
          </a:p>
          <a:p>
            <a:pPr marL="0" indent="0">
              <a:buNone/>
            </a:pPr>
            <a:r>
              <a:rPr lang="en-US" sz="2400" dirty="0" smtClean="0"/>
              <a:t>	(</a:t>
            </a:r>
            <a:r>
              <a:rPr lang="en-US" sz="2400" dirty="0"/>
              <a:t>c) The body armor is worn when necessary.</a:t>
            </a:r>
          </a:p>
          <a:p>
            <a:pPr marL="0" indent="0">
              <a:buNone/>
            </a:pPr>
            <a:endParaRPr lang="en-US" dirty="0"/>
          </a:p>
        </p:txBody>
      </p:sp>
    </p:spTree>
    <p:extLst>
      <p:ext uri="{BB962C8B-B14F-4D97-AF65-F5344CB8AC3E}">
        <p14:creationId xmlns:p14="http://schemas.microsoft.com/office/powerpoint/2010/main" xmlns="" val="656954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pPr algn="ctr"/>
            <a:r>
              <a:rPr lang="en-US" sz="4000" b="1" dirty="0"/>
              <a:t>Body Armor</a:t>
            </a:r>
            <a:br>
              <a:rPr lang="en-US" sz="4000" b="1" dirty="0"/>
            </a:br>
            <a:r>
              <a:rPr lang="en-US" sz="4000" b="1" dirty="0"/>
              <a:t>WAC </a:t>
            </a:r>
            <a:r>
              <a:rPr lang="en-US" sz="4000" b="1" dirty="0" smtClean="0"/>
              <a:t>296-305-02012</a:t>
            </a:r>
            <a:br>
              <a:rPr lang="en-US" sz="4000" b="1" dirty="0" smtClean="0"/>
            </a:br>
            <a:r>
              <a:rPr lang="en-US" sz="4000" b="1" dirty="0" smtClean="0"/>
              <a:t>Continued</a:t>
            </a:r>
            <a:endParaRPr lang="en-US" sz="4000" dirty="0"/>
          </a:p>
        </p:txBody>
      </p:sp>
      <p:sp>
        <p:nvSpPr>
          <p:cNvPr id="3" name="Content Placeholder 2"/>
          <p:cNvSpPr>
            <a:spLocks noGrp="1"/>
          </p:cNvSpPr>
          <p:nvPr>
            <p:ph idx="1"/>
          </p:nvPr>
        </p:nvSpPr>
        <p:spPr>
          <a:xfrm>
            <a:off x="457200" y="1828800"/>
            <a:ext cx="8001000" cy="4297363"/>
          </a:xfrm>
        </p:spPr>
        <p:txBody>
          <a:bodyPr/>
          <a:lstStyle/>
          <a:p>
            <a:endParaRPr lang="en-US" dirty="0" smtClean="0"/>
          </a:p>
          <a:p>
            <a:pPr>
              <a:buClrTx/>
            </a:pPr>
            <a:r>
              <a:rPr lang="en-US" dirty="0" smtClean="0"/>
              <a:t> </a:t>
            </a:r>
            <a:r>
              <a:rPr lang="en-US" sz="2800" dirty="0"/>
              <a:t>The fire department shall develop and have in place written guidelines for the care, use and maintenance of the protective body armor in conjunction with the manufacturer's recommendations.</a:t>
            </a:r>
          </a:p>
          <a:p>
            <a:endParaRPr lang="en-US" sz="2800" dirty="0"/>
          </a:p>
        </p:txBody>
      </p:sp>
    </p:spTree>
    <p:extLst>
      <p:ext uri="{BB962C8B-B14F-4D97-AF65-F5344CB8AC3E}">
        <p14:creationId xmlns:p14="http://schemas.microsoft.com/office/powerpoint/2010/main" xmlns="" val="17759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dirty="0"/>
              <a:t>Life </a:t>
            </a:r>
            <a:r>
              <a:rPr lang="en-US" sz="3600" b="1" dirty="0" smtClean="0"/>
              <a:t>Safety Ropes</a:t>
            </a:r>
            <a:r>
              <a:rPr lang="en-US" sz="3600" b="1" dirty="0"/>
              <a:t>, </a:t>
            </a:r>
            <a:r>
              <a:rPr lang="en-US" sz="3600" b="1" dirty="0" smtClean="0"/>
              <a:t>Harnesses</a:t>
            </a:r>
            <a:r>
              <a:rPr lang="en-US" sz="3600" b="1" dirty="0"/>
              <a:t>, and </a:t>
            </a:r>
            <a:r>
              <a:rPr lang="en-US" sz="3600" b="1" dirty="0" smtClean="0"/>
              <a:t>Hardware </a:t>
            </a:r>
            <a:r>
              <a:rPr lang="en-US" sz="3600" b="1" dirty="0"/>
              <a:t>P</a:t>
            </a:r>
            <a:r>
              <a:rPr lang="en-US" sz="3600" b="1" dirty="0" smtClean="0"/>
              <a:t>rotection</a:t>
            </a:r>
            <a:br>
              <a:rPr lang="en-US" sz="3600" b="1" dirty="0" smtClean="0"/>
            </a:br>
            <a:r>
              <a:rPr lang="en-US" sz="3600" b="1" dirty="0" smtClean="0"/>
              <a:t>WAC</a:t>
            </a:r>
            <a:r>
              <a:rPr lang="en-US" sz="3600" b="1" dirty="0"/>
              <a:t> 296-305-02019</a:t>
            </a:r>
            <a:r>
              <a:rPr lang="en-US" sz="3600" dirty="0"/>
              <a:t>  </a:t>
            </a:r>
            <a:endParaRPr lang="en-US" dirty="0"/>
          </a:p>
        </p:txBody>
      </p:sp>
      <p:sp>
        <p:nvSpPr>
          <p:cNvPr id="3" name="Content Placeholder 2"/>
          <p:cNvSpPr>
            <a:spLocks noGrp="1"/>
          </p:cNvSpPr>
          <p:nvPr>
            <p:ph idx="1"/>
          </p:nvPr>
        </p:nvSpPr>
        <p:spPr>
          <a:xfrm>
            <a:off x="457200" y="1828800"/>
            <a:ext cx="8229600" cy="4297363"/>
          </a:xfrm>
        </p:spPr>
        <p:txBody>
          <a:bodyPr/>
          <a:lstStyle/>
          <a:p>
            <a:pPr marL="0" indent="0" algn="ctr">
              <a:buNone/>
            </a:pPr>
            <a:r>
              <a:rPr lang="en-US" sz="2800" b="1" u="sng" dirty="0" smtClean="0"/>
              <a:t>Amended Section!</a:t>
            </a:r>
          </a:p>
          <a:p>
            <a:pPr marL="0" indent="0" algn="ctr">
              <a:buNone/>
            </a:pPr>
            <a:r>
              <a:rPr lang="en-US" sz="2800" b="1" u="sng" dirty="0" smtClean="0"/>
              <a:t>Impact? No</a:t>
            </a:r>
            <a:endParaRPr lang="en-US" sz="2800" b="1" u="sng" dirty="0"/>
          </a:p>
          <a:p>
            <a:pPr>
              <a:buClrTx/>
            </a:pPr>
            <a:r>
              <a:rPr lang="en-US" sz="2800" dirty="0" smtClean="0"/>
              <a:t> </a:t>
            </a:r>
            <a:r>
              <a:rPr lang="en-US" sz="2800" dirty="0"/>
              <a:t>Life Safety Rope((</a:t>
            </a:r>
            <a:r>
              <a:rPr lang="en-US" sz="2800" strike="sngStrike" dirty="0"/>
              <a:t>, Harness, and Hardware, 1990 edition</a:t>
            </a:r>
            <a:r>
              <a:rPr lang="en-US" sz="2800" dirty="0"/>
              <a:t>)) </a:t>
            </a:r>
            <a:r>
              <a:rPr lang="en-US" sz="2800" u="sng" dirty="0"/>
              <a:t>and System Components.  Ropes and equipment purchased after the effective date of this rule must meet the 2006 edition of NFPA 1983, Standard on Life Safety Rope and Equipment for Emergency Services</a:t>
            </a:r>
            <a:r>
              <a:rPr lang="en-US" sz="2800" dirty="0"/>
              <a:t>.</a:t>
            </a:r>
          </a:p>
          <a:p>
            <a:endParaRPr lang="en-US" dirty="0"/>
          </a:p>
        </p:txBody>
      </p:sp>
    </p:spTree>
    <p:extLst>
      <p:ext uri="{BB962C8B-B14F-4D97-AF65-F5344CB8AC3E}">
        <p14:creationId xmlns:p14="http://schemas.microsoft.com/office/powerpoint/2010/main" xmlns="" val="497097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  </a:t>
            </a:r>
            <a:r>
              <a:rPr lang="en-US" sz="3600" b="1" dirty="0"/>
              <a:t>Respiratory </a:t>
            </a:r>
            <a:r>
              <a:rPr lang="en-US" sz="3600" b="1" dirty="0" smtClean="0"/>
              <a:t>Equipment Protection WAC</a:t>
            </a:r>
            <a:r>
              <a:rPr lang="en-US" sz="3600" b="1" dirty="0"/>
              <a:t> 296-305-04001</a:t>
            </a:r>
            <a:endParaRPr lang="en-US" sz="3600" dirty="0"/>
          </a:p>
        </p:txBody>
      </p:sp>
      <p:sp>
        <p:nvSpPr>
          <p:cNvPr id="3" name="Content Placeholder 2"/>
          <p:cNvSpPr>
            <a:spLocks noGrp="1"/>
          </p:cNvSpPr>
          <p:nvPr>
            <p:ph idx="1"/>
          </p:nvPr>
        </p:nvSpPr>
        <p:spPr/>
        <p:txBody>
          <a:bodyPr>
            <a:normAutofit lnSpcReduction="10000"/>
          </a:bodyPr>
          <a:lstStyle/>
          <a:p>
            <a:pPr marL="0" indent="0" algn="ctr">
              <a:buNone/>
            </a:pPr>
            <a:r>
              <a:rPr lang="en-US" sz="2800" b="1" u="sng" dirty="0" smtClean="0"/>
              <a:t>Amended Section!</a:t>
            </a:r>
          </a:p>
          <a:p>
            <a:pPr marL="0" indent="0" algn="ctr">
              <a:buNone/>
            </a:pPr>
            <a:r>
              <a:rPr lang="en-US" sz="2800" b="1" u="sng" dirty="0" smtClean="0">
                <a:solidFill>
                  <a:srgbClr val="FF0000"/>
                </a:solidFill>
              </a:rPr>
              <a:t>Impact? Yes</a:t>
            </a:r>
          </a:p>
          <a:p>
            <a:pPr>
              <a:buClrTx/>
            </a:pPr>
            <a:r>
              <a:rPr lang="en-US" sz="2800" dirty="0" smtClean="0"/>
              <a:t>Firefighter's self-contained </a:t>
            </a:r>
            <a:r>
              <a:rPr lang="en-US" sz="2800" dirty="0"/>
              <a:t>breathing apparatus (SCBA) </a:t>
            </a:r>
            <a:r>
              <a:rPr lang="en-US" sz="2800" dirty="0" smtClean="0"/>
              <a:t>shall </a:t>
            </a:r>
            <a:r>
              <a:rPr lang="en-US" sz="2800" u="sng" dirty="0"/>
              <a:t>at a minimum, meet the requirements of the 1997 edition of NFPA 1981, Standard on Open-Circuit Self-Contained Breathing Apparatus for Fire Fighters.  Equipment purchased after the effective date of this rule must meet the 2007 edition of NFPA 1981, Standard on Open-Circuit Self-Contained Breathing Apparatus for Emergency Services</a:t>
            </a:r>
            <a:r>
              <a:rPr lang="en-US" dirty="0"/>
              <a:t>.</a:t>
            </a:r>
          </a:p>
          <a:p>
            <a:pPr>
              <a:buClrTx/>
            </a:pPr>
            <a:endParaRPr lang="en-US" dirty="0"/>
          </a:p>
        </p:txBody>
      </p:sp>
    </p:spTree>
    <p:extLst>
      <p:ext uri="{BB962C8B-B14F-4D97-AF65-F5344CB8AC3E}">
        <p14:creationId xmlns:p14="http://schemas.microsoft.com/office/powerpoint/2010/main" xmlns="" val="2050842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Autofit/>
          </a:bodyPr>
          <a:lstStyle/>
          <a:p>
            <a:pPr algn="ctr"/>
            <a:r>
              <a:rPr lang="en-US" sz="3600" dirty="0"/>
              <a:t>  </a:t>
            </a:r>
            <a:r>
              <a:rPr lang="en-US" sz="3600" b="1" dirty="0"/>
              <a:t>Respiratory Equipment </a:t>
            </a:r>
            <a:r>
              <a:rPr lang="en-US" sz="3600" b="1" dirty="0" smtClean="0"/>
              <a:t>Protection WAC</a:t>
            </a:r>
            <a:r>
              <a:rPr lang="en-US" sz="3600" b="1" dirty="0"/>
              <a:t> 296-305-04001</a:t>
            </a:r>
            <a:r>
              <a:rPr lang="en-US" sz="3600" b="1" dirty="0" smtClean="0"/>
              <a:t/>
            </a:r>
            <a:br>
              <a:rPr lang="en-US" sz="3600" b="1" dirty="0" smtClean="0"/>
            </a:br>
            <a:r>
              <a:rPr lang="en-US" sz="3600" b="1" dirty="0" smtClean="0"/>
              <a:t>Continued</a:t>
            </a:r>
            <a:endParaRPr lang="en-US" sz="3600" dirty="0"/>
          </a:p>
        </p:txBody>
      </p:sp>
      <p:sp>
        <p:nvSpPr>
          <p:cNvPr id="3" name="Content Placeholder 2"/>
          <p:cNvSpPr>
            <a:spLocks noGrp="1"/>
          </p:cNvSpPr>
          <p:nvPr>
            <p:ph idx="1"/>
          </p:nvPr>
        </p:nvSpPr>
        <p:spPr>
          <a:xfrm>
            <a:off x="457200" y="1905000"/>
            <a:ext cx="8001000" cy="4221163"/>
          </a:xfrm>
        </p:spPr>
        <p:txBody>
          <a:bodyPr/>
          <a:lstStyle/>
          <a:p>
            <a:endParaRPr lang="en-US" sz="2800" u="sng" dirty="0" smtClean="0"/>
          </a:p>
          <a:p>
            <a:r>
              <a:rPr lang="en-US" sz="2800" u="sng" dirty="0" smtClean="0"/>
              <a:t>They</a:t>
            </a:r>
            <a:r>
              <a:rPr lang="en-US" sz="2800" dirty="0" smtClean="0"/>
              <a:t> </a:t>
            </a:r>
            <a:r>
              <a:rPr lang="en-US" sz="2800" dirty="0"/>
              <a:t>shall </a:t>
            </a:r>
            <a:r>
              <a:rPr lang="en-US" sz="2800" u="sng" dirty="0"/>
              <a:t>maintain documentation certifying breathing air quality.  </a:t>
            </a:r>
            <a:endParaRPr lang="en-US" sz="2800" u="sng" dirty="0" smtClean="0"/>
          </a:p>
          <a:p>
            <a:r>
              <a:rPr lang="en-US" sz="2800" u="sng" dirty="0" smtClean="0"/>
              <a:t>The </a:t>
            </a:r>
            <a:r>
              <a:rPr lang="en-US" sz="2800" u="sng" dirty="0"/>
              <a:t>breathing air shall</a:t>
            </a:r>
            <a:r>
              <a:rPr lang="en-US" sz="2800" u="sng" dirty="0" smtClean="0"/>
              <a:t>: </a:t>
            </a:r>
            <a:r>
              <a:rPr lang="en-US" sz="2800" u="sng" dirty="0"/>
              <a:t>Be tested at least quarterly by using an air sample taken from the same outlet and in the same manner as the respirator breathing air cylinders are filled or air line respirators are connected.</a:t>
            </a:r>
            <a:endParaRPr lang="en-US" sz="2800" dirty="0"/>
          </a:p>
          <a:p>
            <a:pPr marL="0" indent="0">
              <a:buNone/>
            </a:pPr>
            <a:endParaRPr lang="en-US" dirty="0"/>
          </a:p>
        </p:txBody>
      </p:sp>
    </p:spTree>
    <p:extLst>
      <p:ext uri="{BB962C8B-B14F-4D97-AF65-F5344CB8AC3E}">
        <p14:creationId xmlns:p14="http://schemas.microsoft.com/office/powerpoint/2010/main" xmlns="" val="2892008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pPr algn="ctr"/>
            <a:r>
              <a:rPr lang="en-US" sz="3600" dirty="0"/>
              <a:t>  </a:t>
            </a:r>
            <a:r>
              <a:rPr lang="en-US" sz="3600" b="1" dirty="0"/>
              <a:t>Respiratory Equipment Protection</a:t>
            </a:r>
            <a:br>
              <a:rPr lang="en-US" sz="3600" b="1" dirty="0"/>
            </a:br>
            <a:r>
              <a:rPr lang="en-US" sz="3600" b="1" dirty="0"/>
              <a:t>WAC </a:t>
            </a:r>
            <a:r>
              <a:rPr lang="en-US" sz="3600" b="1" dirty="0" smtClean="0"/>
              <a:t>296-305-04001</a:t>
            </a:r>
            <a:br>
              <a:rPr lang="en-US" sz="3600" b="1" dirty="0" smtClean="0"/>
            </a:br>
            <a:r>
              <a:rPr lang="en-US" sz="3600" b="1" dirty="0" smtClean="0"/>
              <a:t>Continued</a:t>
            </a:r>
            <a:endParaRPr lang="en-US" sz="3600" dirty="0"/>
          </a:p>
        </p:txBody>
      </p:sp>
      <p:sp>
        <p:nvSpPr>
          <p:cNvPr id="3" name="Content Placeholder 2"/>
          <p:cNvSpPr>
            <a:spLocks noGrp="1"/>
          </p:cNvSpPr>
          <p:nvPr>
            <p:ph idx="1"/>
          </p:nvPr>
        </p:nvSpPr>
        <p:spPr>
          <a:xfrm>
            <a:off x="457200" y="1828800"/>
            <a:ext cx="8001000" cy="4297363"/>
          </a:xfrm>
        </p:spPr>
        <p:txBody>
          <a:bodyPr/>
          <a:lstStyle/>
          <a:p>
            <a:endParaRPr lang="en-US" u="sng" dirty="0" smtClean="0"/>
          </a:p>
          <a:p>
            <a:r>
              <a:rPr lang="en-US" u="sng" dirty="0" smtClean="0"/>
              <a:t> </a:t>
            </a:r>
            <a:r>
              <a:rPr lang="en-US" sz="2800" u="sng" dirty="0"/>
              <a:t>Meet the requirements of either the 2003 edition of NFPA 1989, Standard on Breathing Air Quality for Fire and Emergency Services Respiratory Protection or the 1997 edition of ANSI/CGA G6-1 ‑ Commodity Specification for Air, with a minimum air quality of grade D</a:t>
            </a:r>
            <a:r>
              <a:rPr lang="en-US" sz="2800" u="sng" dirty="0" smtClean="0"/>
              <a:t>.</a:t>
            </a:r>
            <a:endParaRPr lang="en-US" sz="2800" dirty="0"/>
          </a:p>
          <a:p>
            <a:r>
              <a:rPr lang="en-US" sz="2800" u="sng" dirty="0" smtClean="0"/>
              <a:t> </a:t>
            </a:r>
            <a:r>
              <a:rPr lang="en-US" sz="2800" u="sng" dirty="0"/>
              <a:t>Meet a water vapor level of 24 ppm or less</a:t>
            </a:r>
            <a:r>
              <a:rPr lang="en-US" sz="2800" dirty="0"/>
              <a:t>.</a:t>
            </a:r>
          </a:p>
          <a:p>
            <a:endParaRPr lang="en-US" dirty="0"/>
          </a:p>
        </p:txBody>
      </p:sp>
    </p:spTree>
    <p:extLst>
      <p:ext uri="{BB962C8B-B14F-4D97-AF65-F5344CB8AC3E}">
        <p14:creationId xmlns:p14="http://schemas.microsoft.com/office/powerpoint/2010/main" xmlns="" val="3876105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pPr algn="ctr"/>
            <a:r>
              <a:rPr lang="en-US" sz="3600" dirty="0"/>
              <a:t>  </a:t>
            </a:r>
            <a:r>
              <a:rPr lang="en-US" sz="3600" b="1" dirty="0"/>
              <a:t>Respiratory Equipment </a:t>
            </a:r>
            <a:r>
              <a:rPr lang="en-US" sz="3600" b="1" dirty="0" smtClean="0"/>
              <a:t>Protection WAC</a:t>
            </a:r>
            <a:r>
              <a:rPr lang="en-US" sz="3600" b="1" dirty="0"/>
              <a:t> 296-305-04001</a:t>
            </a:r>
            <a:br>
              <a:rPr lang="en-US" sz="3600" b="1" dirty="0"/>
            </a:br>
            <a:r>
              <a:rPr lang="en-US" sz="3600" b="1" dirty="0"/>
              <a:t>Continued</a:t>
            </a:r>
            <a:endParaRPr lang="en-US" sz="3600" dirty="0"/>
          </a:p>
        </p:txBody>
      </p:sp>
      <p:sp>
        <p:nvSpPr>
          <p:cNvPr id="3" name="Content Placeholder 2"/>
          <p:cNvSpPr>
            <a:spLocks noGrp="1"/>
          </p:cNvSpPr>
          <p:nvPr>
            <p:ph idx="1"/>
          </p:nvPr>
        </p:nvSpPr>
        <p:spPr>
          <a:xfrm>
            <a:off x="457200" y="1905000"/>
            <a:ext cx="8229600" cy="4221163"/>
          </a:xfrm>
        </p:spPr>
        <p:txBody>
          <a:bodyPr>
            <a:normAutofit/>
          </a:bodyPr>
          <a:lstStyle/>
          <a:p>
            <a:endParaRPr lang="en-US" sz="2800" u="sng" dirty="0" smtClean="0"/>
          </a:p>
          <a:p>
            <a:pPr>
              <a:buClrTx/>
            </a:pPr>
            <a:r>
              <a:rPr lang="en-US" sz="2800" u="sng" dirty="0" smtClean="0"/>
              <a:t>Gross/field </a:t>
            </a:r>
            <a:r>
              <a:rPr lang="en-US" sz="2800" u="sng" dirty="0"/>
              <a:t>decontamination shall be performed on firefighters prior to removal of their respirator</a:t>
            </a:r>
            <a:r>
              <a:rPr lang="en-US" sz="2800" dirty="0"/>
              <a:t> whenever firefighting activities resulted in exposure to a hazardous substance.</a:t>
            </a:r>
          </a:p>
          <a:p>
            <a:endParaRPr lang="en-US" sz="2800" dirty="0"/>
          </a:p>
        </p:txBody>
      </p:sp>
    </p:spTree>
    <p:extLst>
      <p:ext uri="{BB962C8B-B14F-4D97-AF65-F5344CB8AC3E}">
        <p14:creationId xmlns:p14="http://schemas.microsoft.com/office/powerpoint/2010/main" xmlns="" val="218236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Committee’s Charge:</a:t>
            </a:r>
            <a:endParaRPr lang="en-US" b="1" dirty="0"/>
          </a:p>
        </p:txBody>
      </p:sp>
      <p:sp>
        <p:nvSpPr>
          <p:cNvPr id="3" name="Content Placeholder 2"/>
          <p:cNvSpPr>
            <a:spLocks noGrp="1"/>
          </p:cNvSpPr>
          <p:nvPr>
            <p:ph idx="1"/>
          </p:nvPr>
        </p:nvSpPr>
        <p:spPr/>
        <p:txBody>
          <a:bodyPr/>
          <a:lstStyle/>
          <a:p>
            <a:endParaRPr lang="en-US" sz="2800" dirty="0" smtClean="0"/>
          </a:p>
          <a:p>
            <a:pPr>
              <a:buClrTx/>
            </a:pPr>
            <a:r>
              <a:rPr lang="en-US" sz="2800" dirty="0" smtClean="0"/>
              <a:t>Review the Revised Standard</a:t>
            </a:r>
          </a:p>
          <a:p>
            <a:pPr>
              <a:buClrTx/>
            </a:pPr>
            <a:r>
              <a:rPr lang="en-US" sz="2800" dirty="0" smtClean="0"/>
              <a:t>Identify the Impacts</a:t>
            </a:r>
          </a:p>
          <a:p>
            <a:pPr>
              <a:buClrTx/>
            </a:pPr>
            <a:r>
              <a:rPr lang="en-US" sz="2800" dirty="0" smtClean="0"/>
              <a:t>Develop an Implementation Plan</a:t>
            </a:r>
          </a:p>
          <a:p>
            <a:endParaRPr lang="en-US" sz="2800" dirty="0" smtClean="0"/>
          </a:p>
          <a:p>
            <a:endParaRPr lang="en-US" dirty="0"/>
          </a:p>
        </p:txBody>
      </p:sp>
    </p:spTree>
    <p:extLst>
      <p:ext uri="{BB962C8B-B14F-4D97-AF65-F5344CB8AC3E}">
        <p14:creationId xmlns:p14="http://schemas.microsoft.com/office/powerpoint/2010/main" xmlns="" val="115247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Emergency </a:t>
            </a:r>
            <a:r>
              <a:rPr lang="en-US" b="1" dirty="0" smtClean="0"/>
              <a:t>Medical Protection</a:t>
            </a:r>
            <a:r>
              <a:rPr lang="en-US" dirty="0"/>
              <a:t/>
            </a:r>
            <a:br>
              <a:rPr lang="en-US" dirty="0"/>
            </a:br>
            <a:r>
              <a:rPr lang="en-US" b="1" dirty="0" smtClean="0"/>
              <a:t>WAC</a:t>
            </a:r>
            <a:r>
              <a:rPr lang="en-US" b="1" dirty="0"/>
              <a:t> 296-305-02501</a:t>
            </a:r>
            <a:r>
              <a:rPr lang="en-US" dirty="0"/>
              <a:t>  </a:t>
            </a:r>
          </a:p>
        </p:txBody>
      </p:sp>
      <p:sp>
        <p:nvSpPr>
          <p:cNvPr id="3" name="Content Placeholder 2"/>
          <p:cNvSpPr>
            <a:spLocks noGrp="1"/>
          </p:cNvSpPr>
          <p:nvPr>
            <p:ph idx="1"/>
          </p:nvPr>
        </p:nvSpPr>
        <p:spPr/>
        <p:txBody>
          <a:bodyPr>
            <a:normAutofit lnSpcReduction="10000"/>
          </a:bodyPr>
          <a:lstStyle/>
          <a:p>
            <a:pPr marL="0" indent="0" algn="ctr">
              <a:buNone/>
            </a:pPr>
            <a:r>
              <a:rPr lang="en-US" sz="2800" b="1" u="sng" dirty="0" smtClean="0"/>
              <a:t>Amended Section!</a:t>
            </a:r>
          </a:p>
          <a:p>
            <a:pPr marL="0" indent="0" algn="ctr">
              <a:buNone/>
            </a:pPr>
            <a:r>
              <a:rPr lang="en-US" sz="2800" b="1" u="sng" dirty="0" smtClean="0"/>
              <a:t>Impact? NO</a:t>
            </a:r>
          </a:p>
          <a:p>
            <a:pPr marL="0" indent="0" algn="ctr">
              <a:buNone/>
            </a:pPr>
            <a:endParaRPr lang="en-US" sz="2400" b="1" u="sng" dirty="0" smtClean="0"/>
          </a:p>
          <a:p>
            <a:pPr>
              <a:buClrTx/>
            </a:pPr>
            <a:r>
              <a:rPr lang="en-US" sz="2400" dirty="0" smtClean="0"/>
              <a:t> </a:t>
            </a:r>
            <a:r>
              <a:rPr lang="en-US" sz="2400" dirty="0"/>
              <a:t>Firefighters who perform emergency medical care or otherwise may be exposed to blood or other body fluids shall be provided with emergency medical face protection devices, and emergency medical garments that meet the applicable requirements of ((</a:t>
            </a:r>
            <a:r>
              <a:rPr lang="en-US" sz="2400" strike="sngStrike" dirty="0"/>
              <a:t>NAPA</a:t>
            </a:r>
            <a:r>
              <a:rPr lang="en-US" sz="2400" dirty="0"/>
              <a:t>)) </a:t>
            </a:r>
            <a:r>
              <a:rPr lang="en-US" sz="2400" u="sng" dirty="0"/>
              <a:t>the 1999 edition of NFPA 1999</a:t>
            </a:r>
            <a:r>
              <a:rPr lang="en-US" sz="2400" dirty="0"/>
              <a:t>, Standard on Protective Clothing for Emergency Medical Operations ((</a:t>
            </a:r>
            <a:r>
              <a:rPr lang="en-US" sz="2400" strike="sngStrike" dirty="0"/>
              <a:t>1999, 1992 edition</a:t>
            </a:r>
            <a:r>
              <a:rPr lang="en-US" sz="2400" dirty="0"/>
              <a:t>)).</a:t>
            </a:r>
          </a:p>
          <a:p>
            <a:pPr marL="0" indent="0">
              <a:buNone/>
            </a:pPr>
            <a:r>
              <a:rPr lang="en-US" dirty="0"/>
              <a:t>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xmlns="" val="39319975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71600"/>
          </a:xfrm>
        </p:spPr>
        <p:txBody>
          <a:bodyPr>
            <a:noAutofit/>
          </a:bodyPr>
          <a:lstStyle/>
          <a:p>
            <a:pPr algn="ctr"/>
            <a:r>
              <a:rPr lang="en-US" sz="3600" b="1" dirty="0"/>
              <a:t>Emergency Medical Protection</a:t>
            </a:r>
            <a:r>
              <a:rPr lang="en-US" sz="3600" dirty="0"/>
              <a:t/>
            </a:r>
            <a:br>
              <a:rPr lang="en-US" sz="3600" dirty="0"/>
            </a:br>
            <a:r>
              <a:rPr lang="en-US" sz="3600" b="1" dirty="0"/>
              <a:t>WAC </a:t>
            </a:r>
            <a:r>
              <a:rPr lang="en-US" sz="3600" b="1" dirty="0" smtClean="0"/>
              <a:t>296-305-02501</a:t>
            </a:r>
            <a:br>
              <a:rPr lang="en-US" sz="3600" b="1" dirty="0" smtClean="0"/>
            </a:br>
            <a:r>
              <a:rPr lang="en-US" sz="3600" b="1" dirty="0" smtClean="0"/>
              <a:t>Continued</a:t>
            </a:r>
            <a:endParaRPr lang="en-US" sz="3600" dirty="0"/>
          </a:p>
        </p:txBody>
      </p:sp>
      <p:sp>
        <p:nvSpPr>
          <p:cNvPr id="3" name="Content Placeholder 2"/>
          <p:cNvSpPr>
            <a:spLocks noGrp="1"/>
          </p:cNvSpPr>
          <p:nvPr>
            <p:ph idx="1"/>
          </p:nvPr>
        </p:nvSpPr>
        <p:spPr>
          <a:xfrm>
            <a:off x="457200" y="1828800"/>
            <a:ext cx="8001000" cy="4297363"/>
          </a:xfrm>
        </p:spPr>
        <p:txBody>
          <a:bodyPr/>
          <a:lstStyle/>
          <a:p>
            <a:endParaRPr lang="en-US" sz="2800" u="sng" dirty="0" smtClean="0"/>
          </a:p>
          <a:p>
            <a:pPr>
              <a:buClrTx/>
            </a:pPr>
            <a:r>
              <a:rPr lang="en-US" sz="2800" u="sng" dirty="0" smtClean="0"/>
              <a:t>Employee </a:t>
            </a:r>
            <a:r>
              <a:rPr lang="en-US" sz="2800" u="sng" dirty="0"/>
              <a:t>tuberculosis screening shall be provided in accordance with current U.S. Centers for Disease Control and Epidemiology guidelines.</a:t>
            </a:r>
            <a:endParaRPr lang="en-US" sz="2800" dirty="0"/>
          </a:p>
          <a:p>
            <a:pPr marL="0" indent="0">
              <a:buNone/>
            </a:pPr>
            <a:endParaRPr lang="en-US" dirty="0"/>
          </a:p>
          <a:p>
            <a:endParaRPr lang="en-US" dirty="0"/>
          </a:p>
        </p:txBody>
      </p:sp>
    </p:spTree>
    <p:extLst>
      <p:ext uri="{BB962C8B-B14F-4D97-AF65-F5344CB8AC3E}">
        <p14:creationId xmlns:p14="http://schemas.microsoft.com/office/powerpoint/2010/main" xmlns="" val="3440723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Hazardous Materials</a:t>
            </a:r>
            <a:r>
              <a:rPr lang="en-US" dirty="0"/>
              <a:t/>
            </a:r>
            <a:br>
              <a:rPr lang="en-US" dirty="0"/>
            </a:br>
            <a:r>
              <a:rPr lang="en-US" b="1" dirty="0" smtClean="0"/>
              <a:t>WAC</a:t>
            </a:r>
            <a:r>
              <a:rPr lang="en-US" b="1" dirty="0"/>
              <a:t> 296-305-03002</a:t>
            </a:r>
            <a:r>
              <a:rPr lang="en-US" dirty="0"/>
              <a:t>  </a:t>
            </a:r>
          </a:p>
        </p:txBody>
      </p:sp>
      <p:sp>
        <p:nvSpPr>
          <p:cNvPr id="3" name="Content Placeholder 2"/>
          <p:cNvSpPr>
            <a:spLocks noGrp="1"/>
          </p:cNvSpPr>
          <p:nvPr>
            <p:ph idx="1"/>
          </p:nvPr>
        </p:nvSpPr>
        <p:spPr/>
        <p:txBody>
          <a:bodyPr>
            <a:normAutofit/>
          </a:bodyPr>
          <a:lstStyle/>
          <a:p>
            <a:pPr marL="0" indent="0" algn="ctr">
              <a:buNone/>
            </a:pPr>
            <a:r>
              <a:rPr lang="en-US" sz="2800" b="1" u="sng" dirty="0" smtClean="0"/>
              <a:t>New Section!</a:t>
            </a:r>
          </a:p>
          <a:p>
            <a:pPr marL="0" indent="0" algn="ctr">
              <a:buNone/>
            </a:pPr>
            <a:r>
              <a:rPr lang="en-US" sz="2800" b="1" u="sng" dirty="0" smtClean="0"/>
              <a:t>Impact? No</a:t>
            </a:r>
          </a:p>
          <a:p>
            <a:pPr>
              <a:buClrTx/>
            </a:pPr>
            <a:r>
              <a:rPr lang="en-US" sz="2800" u="sng" dirty="0" smtClean="0"/>
              <a:t>Firefighters </a:t>
            </a:r>
            <a:r>
              <a:rPr lang="en-US" sz="2800" u="sng" dirty="0"/>
              <a:t>assigned to functional support operations outside the hot zone during hazardous chemical emergencies shall be provided with and shall use personal protective garments appropriate for the type of potential chemical hazard exposure</a:t>
            </a:r>
            <a:r>
              <a:rPr lang="en-US" sz="2800" dirty="0"/>
              <a:t>.</a:t>
            </a:r>
          </a:p>
        </p:txBody>
      </p:sp>
    </p:spTree>
    <p:extLst>
      <p:ext uri="{BB962C8B-B14F-4D97-AF65-F5344CB8AC3E}">
        <p14:creationId xmlns:p14="http://schemas.microsoft.com/office/powerpoint/2010/main" xmlns="" val="551315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  </a:t>
            </a:r>
            <a:r>
              <a:rPr lang="en-US" sz="3600" b="1" dirty="0"/>
              <a:t>Personal </a:t>
            </a:r>
            <a:r>
              <a:rPr lang="en-US" sz="3600" b="1" dirty="0" smtClean="0"/>
              <a:t>Alert </a:t>
            </a:r>
            <a:r>
              <a:rPr lang="en-US" sz="3600" b="1" dirty="0"/>
              <a:t>S</a:t>
            </a:r>
            <a:r>
              <a:rPr lang="en-US" sz="3600" b="1" dirty="0" smtClean="0"/>
              <a:t>afety </a:t>
            </a:r>
            <a:r>
              <a:rPr lang="en-US" sz="3600" b="1" dirty="0"/>
              <a:t>S</a:t>
            </a:r>
            <a:r>
              <a:rPr lang="en-US" sz="3600" b="1" dirty="0" smtClean="0"/>
              <a:t>ystem </a:t>
            </a:r>
            <a:r>
              <a:rPr lang="en-US" sz="3600" b="1" dirty="0"/>
              <a:t>(PASS) </a:t>
            </a:r>
            <a:r>
              <a:rPr lang="en-US" sz="3600" b="1" dirty="0" smtClean="0"/>
              <a:t>Protection WAC</a:t>
            </a:r>
            <a:r>
              <a:rPr lang="en-US" sz="3600" b="1" dirty="0"/>
              <a:t> 296-305-02017</a:t>
            </a:r>
            <a:endParaRPr lang="en-US" sz="3600" dirty="0"/>
          </a:p>
        </p:txBody>
      </p:sp>
      <p:sp>
        <p:nvSpPr>
          <p:cNvPr id="3" name="Content Placeholder 2"/>
          <p:cNvSpPr>
            <a:spLocks noGrp="1"/>
          </p:cNvSpPr>
          <p:nvPr>
            <p:ph idx="1"/>
          </p:nvPr>
        </p:nvSpPr>
        <p:spPr/>
        <p:txBody>
          <a:bodyPr>
            <a:normAutofit/>
          </a:bodyPr>
          <a:lstStyle/>
          <a:p>
            <a:pPr marL="0" indent="0" algn="ctr">
              <a:buNone/>
            </a:pPr>
            <a:r>
              <a:rPr lang="en-US" sz="2800" b="1" u="sng" dirty="0" smtClean="0"/>
              <a:t>Amended Section!</a:t>
            </a:r>
          </a:p>
          <a:p>
            <a:pPr marL="0" indent="0" algn="ctr">
              <a:buNone/>
            </a:pPr>
            <a:r>
              <a:rPr lang="en-US" sz="2800" b="1" u="sng" dirty="0"/>
              <a:t>Impact? </a:t>
            </a:r>
            <a:r>
              <a:rPr lang="en-US" sz="2800" b="1" u="sng" dirty="0" smtClean="0"/>
              <a:t>No</a:t>
            </a:r>
          </a:p>
          <a:p>
            <a:pPr marL="0" indent="0">
              <a:buNone/>
            </a:pPr>
            <a:r>
              <a:rPr lang="en-US" sz="2800" dirty="0"/>
              <a:t>(1) Each firefighter ((</a:t>
            </a:r>
            <a:r>
              <a:rPr lang="en-US" sz="2800" strike="sngStrike" dirty="0"/>
              <a:t>working in a hazardous area</a:t>
            </a:r>
            <a:r>
              <a:rPr lang="en-US" sz="2800" dirty="0"/>
              <a:t>)) </a:t>
            </a:r>
            <a:r>
              <a:rPr lang="en-US" sz="2800" u="sng" dirty="0"/>
              <a:t>engaged in structural firefighting</a:t>
            </a:r>
            <a:r>
              <a:rPr lang="en-US" sz="2800" dirty="0"/>
              <a:t> requiring the use of SCBA shall wear and use a PASS device.  PASS devices shall meet the requirements of </a:t>
            </a:r>
            <a:r>
              <a:rPr lang="en-US" sz="2800" u="sng" dirty="0"/>
              <a:t>the 1993 edition of</a:t>
            </a:r>
            <a:r>
              <a:rPr lang="en-US" sz="2800" dirty="0"/>
              <a:t> NFPA </a:t>
            </a:r>
            <a:r>
              <a:rPr lang="en-US" sz="2800" u="sng" dirty="0"/>
              <a:t>1982</a:t>
            </a:r>
            <a:r>
              <a:rPr lang="en-US" sz="2800" dirty="0"/>
              <a:t>, Standard on Personal Alert Safety Systems (PASS) for Firefighters </a:t>
            </a:r>
          </a:p>
        </p:txBody>
      </p:sp>
    </p:spTree>
    <p:extLst>
      <p:ext uri="{BB962C8B-B14F-4D97-AF65-F5344CB8AC3E}">
        <p14:creationId xmlns:p14="http://schemas.microsoft.com/office/powerpoint/2010/main" xmlns="" val="41120478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normAutofit fontScale="90000"/>
          </a:bodyPr>
          <a:lstStyle/>
          <a:p>
            <a:pPr algn="ctr"/>
            <a:r>
              <a:rPr lang="en-US" dirty="0"/>
              <a:t>  </a:t>
            </a:r>
            <a:r>
              <a:rPr lang="en-US" sz="3600" b="1" dirty="0"/>
              <a:t>Personal Alert Safety System (PASS) </a:t>
            </a:r>
            <a:r>
              <a:rPr lang="en-US" sz="3600" b="1" dirty="0" smtClean="0"/>
              <a:t>Protection WAC</a:t>
            </a:r>
            <a:r>
              <a:rPr lang="en-US" sz="3600" b="1" dirty="0"/>
              <a:t> </a:t>
            </a:r>
            <a:r>
              <a:rPr lang="en-US" sz="3600" b="1" dirty="0" smtClean="0"/>
              <a:t>296-305-02017</a:t>
            </a:r>
            <a:br>
              <a:rPr lang="en-US" sz="3600" b="1" dirty="0" smtClean="0"/>
            </a:br>
            <a:r>
              <a:rPr lang="en-US" sz="3600" b="1" dirty="0" smtClean="0"/>
              <a:t>Continued</a:t>
            </a:r>
            <a:endParaRPr lang="en-US" sz="3600" dirty="0"/>
          </a:p>
        </p:txBody>
      </p:sp>
      <p:sp>
        <p:nvSpPr>
          <p:cNvPr id="3" name="Content Placeholder 2"/>
          <p:cNvSpPr>
            <a:spLocks noGrp="1"/>
          </p:cNvSpPr>
          <p:nvPr>
            <p:ph idx="1"/>
          </p:nvPr>
        </p:nvSpPr>
        <p:spPr>
          <a:xfrm>
            <a:off x="457200" y="1828800"/>
            <a:ext cx="7620000" cy="4572000"/>
          </a:xfrm>
        </p:spPr>
        <p:txBody>
          <a:bodyPr/>
          <a:lstStyle/>
          <a:p>
            <a:pPr marL="0" indent="0" algn="ctr">
              <a:buNone/>
            </a:pPr>
            <a:r>
              <a:rPr lang="en-US" sz="2800" b="1" u="sng" dirty="0" smtClean="0"/>
              <a:t>Amended Section!</a:t>
            </a:r>
          </a:p>
          <a:p>
            <a:pPr marL="0" indent="0" algn="ctr">
              <a:buNone/>
            </a:pPr>
            <a:r>
              <a:rPr lang="en-US" sz="2800" b="1" u="sng" dirty="0" smtClean="0"/>
              <a:t>Impact</a:t>
            </a:r>
            <a:r>
              <a:rPr lang="en-US" sz="2800" b="1" u="sng" dirty="0"/>
              <a:t>? No</a:t>
            </a:r>
            <a:endParaRPr lang="en-US" sz="2800" b="1" u="sng" dirty="0" smtClean="0"/>
          </a:p>
          <a:p>
            <a:pPr marL="0" indent="0">
              <a:buNone/>
            </a:pPr>
            <a:r>
              <a:rPr lang="en-US" sz="2800" b="1" u="sng" dirty="0" smtClean="0"/>
              <a:t>Note:</a:t>
            </a:r>
            <a:r>
              <a:rPr lang="en-US" sz="2800" dirty="0"/>
              <a:t> </a:t>
            </a:r>
            <a:r>
              <a:rPr lang="en-US" sz="2800" u="sng" dirty="0" smtClean="0"/>
              <a:t>Fire </a:t>
            </a:r>
            <a:r>
              <a:rPr lang="en-US" sz="2800" u="sng" dirty="0"/>
              <a:t>departments should provide one spare PASS device for each ten units in service.  If a department has less than ten devices they should have one spare.</a:t>
            </a:r>
            <a:endParaRPr lang="en-US" sz="2800" dirty="0"/>
          </a:p>
          <a:p>
            <a:endParaRPr lang="en-US" dirty="0" smtClean="0"/>
          </a:p>
          <a:p>
            <a:endParaRPr lang="en-US" dirty="0"/>
          </a:p>
        </p:txBody>
      </p:sp>
    </p:spTree>
    <p:extLst>
      <p:ext uri="{BB962C8B-B14F-4D97-AF65-F5344CB8AC3E}">
        <p14:creationId xmlns:p14="http://schemas.microsoft.com/office/powerpoint/2010/main" xmlns="" val="2838477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Incident Management</a:t>
            </a:r>
            <a:br>
              <a:rPr lang="en-US" b="1" dirty="0" smtClean="0"/>
            </a:br>
            <a:r>
              <a:rPr lang="en-US" b="1" dirty="0" smtClean="0"/>
              <a:t>WAC 296-305-05000</a:t>
            </a:r>
            <a:endParaRPr lang="en-US" b="1" dirty="0"/>
          </a:p>
        </p:txBody>
      </p:sp>
      <p:pic>
        <p:nvPicPr>
          <p:cNvPr id="4" name="Content Placeholder 3" descr="ICommand.gif"/>
          <p:cNvPicPr>
            <a:picLocks noGrp="1" noChangeAspect="1"/>
          </p:cNvPicPr>
          <p:nvPr>
            <p:ph idx="1"/>
          </p:nvPr>
        </p:nvPicPr>
        <p:blipFill>
          <a:blip r:embed="rId3" cstate="print"/>
          <a:stretch>
            <a:fillRect/>
          </a:stretch>
        </p:blipFill>
        <p:spPr>
          <a:xfrm>
            <a:off x="1219199" y="1905000"/>
            <a:ext cx="2666897" cy="1981200"/>
          </a:xfrm>
        </p:spPr>
      </p:pic>
      <p:pic>
        <p:nvPicPr>
          <p:cNvPr id="23554" name="Picture 2" descr="XTS 5000 Digital Portable Radio"/>
          <p:cNvPicPr>
            <a:picLocks noChangeAspect="1" noChangeArrowheads="1"/>
          </p:cNvPicPr>
          <p:nvPr/>
        </p:nvPicPr>
        <p:blipFill>
          <a:blip r:embed="rId4" cstate="print"/>
          <a:srcRect/>
          <a:stretch>
            <a:fillRect/>
          </a:stretch>
        </p:blipFill>
        <p:spPr bwMode="auto">
          <a:xfrm>
            <a:off x="4876800" y="1828800"/>
            <a:ext cx="2209800" cy="2209801"/>
          </a:xfrm>
          <a:prstGeom prst="rect">
            <a:avLst/>
          </a:prstGeom>
          <a:noFill/>
        </p:spPr>
      </p:pic>
      <p:pic>
        <p:nvPicPr>
          <p:cNvPr id="5" name="Picture 4" descr="C:\Users\pear05200\AppData\Local\Microsoft\Windows\Temporary Internet Files\Content.IE5\WN9MG4OL\MC900383794[1].wmf"/>
          <p:cNvPicPr/>
          <p:nvPr/>
        </p:nvPicPr>
        <p:blipFill>
          <a:blip r:embed="rId5" cstate="print"/>
          <a:srcRect/>
          <a:stretch>
            <a:fillRect/>
          </a:stretch>
        </p:blipFill>
        <p:spPr bwMode="auto">
          <a:xfrm>
            <a:off x="2895600" y="4191000"/>
            <a:ext cx="2209800" cy="1371600"/>
          </a:xfrm>
          <a:prstGeom prst="rect">
            <a:avLst/>
          </a:prstGeom>
          <a:noFill/>
          <a:ln w="9525">
            <a:noFill/>
            <a:miter lim="800000"/>
            <a:headEnd/>
            <a:tailEnd/>
          </a:ln>
        </p:spPr>
      </p:pic>
    </p:spTree>
    <p:extLst>
      <p:ext uri="{BB962C8B-B14F-4D97-AF65-F5344CB8AC3E}">
        <p14:creationId xmlns:p14="http://schemas.microsoft.com/office/powerpoint/2010/main" xmlns="" val="172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304800"/>
            <a:ext cx="8458200" cy="1142999"/>
          </a:xfrm>
        </p:spPr>
        <p:txBody>
          <a:bodyPr/>
          <a:lstStyle/>
          <a:p>
            <a:pPr algn="ctr"/>
            <a:r>
              <a:rPr lang="en-US" sz="4800" b="1" dirty="0" smtClean="0"/>
              <a:t>Incident Management</a:t>
            </a:r>
            <a:endParaRPr lang="en-US" sz="4800" b="1" dirty="0"/>
          </a:p>
        </p:txBody>
      </p:sp>
      <p:sp>
        <p:nvSpPr>
          <p:cNvPr id="5" name="Subtitle 4"/>
          <p:cNvSpPr>
            <a:spLocks noGrp="1"/>
          </p:cNvSpPr>
          <p:nvPr>
            <p:ph type="subTitle" idx="1"/>
          </p:nvPr>
        </p:nvSpPr>
        <p:spPr>
          <a:xfrm>
            <a:off x="533400" y="1752600"/>
            <a:ext cx="7924800" cy="4495800"/>
          </a:xfrm>
        </p:spPr>
        <p:txBody>
          <a:bodyPr>
            <a:normAutofit fontScale="92500" lnSpcReduction="10000"/>
          </a:bodyPr>
          <a:lstStyle/>
          <a:p>
            <a:pPr algn="ctr"/>
            <a:r>
              <a:rPr lang="en-US" sz="2000" b="1" u="sng" dirty="0" smtClean="0">
                <a:solidFill>
                  <a:schemeClr val="tx1"/>
                </a:solidFill>
              </a:rPr>
              <a:t>New Section!</a:t>
            </a:r>
          </a:p>
          <a:p>
            <a:pPr algn="ctr"/>
            <a:r>
              <a:rPr lang="en-US" b="1" u="sng" dirty="0" smtClean="0">
                <a:solidFill>
                  <a:srgbClr val="FF0000"/>
                </a:solidFill>
              </a:rPr>
              <a:t>Impact? Yes</a:t>
            </a:r>
            <a:endParaRPr lang="en-US" sz="2000" b="1" u="sng" dirty="0" smtClean="0">
              <a:solidFill>
                <a:srgbClr val="FF0000"/>
              </a:solidFill>
            </a:endParaRPr>
          </a:p>
          <a:p>
            <a:pPr marL="342900" indent="-342900" algn="l">
              <a:buClrTx/>
              <a:buFont typeface="Wingdings" pitchFamily="2" charset="2"/>
              <a:buChar char="Ø"/>
            </a:pPr>
            <a:r>
              <a:rPr lang="en-US" sz="2000" dirty="0" smtClean="0">
                <a:solidFill>
                  <a:schemeClr val="tx1"/>
                </a:solidFill>
              </a:rPr>
              <a:t>The Fire Department shall Establish and IMS consistent with NIMS.</a:t>
            </a:r>
          </a:p>
          <a:p>
            <a:pPr marL="342900" indent="-342900" algn="l">
              <a:buClrTx/>
              <a:buFont typeface="Wingdings" pitchFamily="2" charset="2"/>
              <a:buChar char="Ø"/>
            </a:pPr>
            <a:r>
              <a:rPr lang="en-US" sz="2000" dirty="0" smtClean="0">
                <a:solidFill>
                  <a:schemeClr val="tx1"/>
                </a:solidFill>
              </a:rPr>
              <a:t>At all emergency incidents, the IC shall be responsible for the Safety.</a:t>
            </a:r>
          </a:p>
          <a:p>
            <a:pPr marL="342900" indent="-342900" algn="l">
              <a:buClrTx/>
              <a:buFont typeface="Wingdings" pitchFamily="2" charset="2"/>
              <a:buChar char="Ø"/>
            </a:pPr>
            <a:r>
              <a:rPr lang="en-US" sz="2000" dirty="0" smtClean="0">
                <a:solidFill>
                  <a:schemeClr val="tx1"/>
                </a:solidFill>
              </a:rPr>
              <a:t>All Emergency incidents shall be managed by ICS.</a:t>
            </a:r>
          </a:p>
          <a:p>
            <a:pPr marL="342900" indent="-342900" algn="l">
              <a:buClrTx/>
              <a:buFont typeface="Wingdings" pitchFamily="2" charset="2"/>
              <a:buChar char="Ø"/>
            </a:pPr>
            <a:r>
              <a:rPr lang="en-US" sz="2000" dirty="0" smtClean="0">
                <a:solidFill>
                  <a:schemeClr val="tx1"/>
                </a:solidFill>
              </a:rPr>
              <a:t>At all emergency incidents the IC shall have the responsibility to:</a:t>
            </a:r>
          </a:p>
          <a:p>
            <a:pPr marL="457200" indent="-457200" algn="l">
              <a:buClrTx/>
              <a:buFont typeface="+mj-lt"/>
              <a:buAutoNum type="alphaLcParenR"/>
            </a:pPr>
            <a:r>
              <a:rPr lang="en-US" sz="2000" dirty="0" smtClean="0">
                <a:solidFill>
                  <a:schemeClr val="tx1"/>
                </a:solidFill>
              </a:rPr>
              <a:t>Assume and confirm command and take an effective fixed position.</a:t>
            </a:r>
          </a:p>
          <a:p>
            <a:pPr marL="457200" indent="-457200" algn="l">
              <a:buClrTx/>
              <a:buFont typeface="+mj-lt"/>
              <a:buAutoNum type="alphaLcParenR"/>
            </a:pPr>
            <a:r>
              <a:rPr lang="en-US" sz="2000" dirty="0" smtClean="0">
                <a:solidFill>
                  <a:schemeClr val="tx1"/>
                </a:solidFill>
              </a:rPr>
              <a:t>Perform situational evaluation that includes risk management</a:t>
            </a:r>
          </a:p>
          <a:p>
            <a:pPr marL="457200" indent="-457200" algn="l">
              <a:buClrTx/>
              <a:buFont typeface="+mj-lt"/>
              <a:buAutoNum type="alphaLcParenR"/>
            </a:pPr>
            <a:r>
              <a:rPr lang="en-US" sz="2000" dirty="0" smtClean="0">
                <a:solidFill>
                  <a:schemeClr val="tx1"/>
                </a:solidFill>
              </a:rPr>
              <a:t>Initiate, maintain, and control incident communications.</a:t>
            </a:r>
          </a:p>
          <a:p>
            <a:pPr marL="457200" indent="-457200" algn="l">
              <a:buClrTx/>
              <a:buFont typeface="+mj-lt"/>
              <a:buAutoNum type="alphaLcParenR"/>
            </a:pPr>
            <a:r>
              <a:rPr lang="en-US" sz="2000" dirty="0" smtClean="0">
                <a:solidFill>
                  <a:schemeClr val="tx1"/>
                </a:solidFill>
              </a:rPr>
              <a:t>Develop Strategy and IAP.</a:t>
            </a:r>
          </a:p>
          <a:p>
            <a:pPr marL="457200" indent="-457200" algn="l">
              <a:buClrTx/>
              <a:buFont typeface="+mj-lt"/>
              <a:buAutoNum type="alphaLcParenR"/>
            </a:pPr>
            <a:r>
              <a:rPr lang="en-US" sz="2000" dirty="0" smtClean="0">
                <a:solidFill>
                  <a:schemeClr val="tx1"/>
                </a:solidFill>
              </a:rPr>
              <a:t>Develop an effective ICS Org.</a:t>
            </a:r>
          </a:p>
          <a:p>
            <a:pPr marL="457200" indent="-457200" algn="l">
              <a:buClrTx/>
              <a:buFont typeface="+mj-lt"/>
              <a:buAutoNum type="alphaLcParenR"/>
            </a:pPr>
            <a:r>
              <a:rPr lang="en-US" sz="2000" dirty="0" smtClean="0">
                <a:solidFill>
                  <a:schemeClr val="tx1"/>
                </a:solidFill>
              </a:rPr>
              <a:t>Review, evaluate, and revise the IAP</a:t>
            </a:r>
          </a:p>
          <a:p>
            <a:pPr marL="457200" indent="-457200" algn="l">
              <a:buClrTx/>
              <a:buFont typeface="+mj-lt"/>
              <a:buAutoNum type="alphaLcParenR"/>
            </a:pPr>
            <a:r>
              <a:rPr lang="en-US" sz="2000" dirty="0" smtClean="0">
                <a:solidFill>
                  <a:schemeClr val="tx1"/>
                </a:solidFill>
              </a:rPr>
              <a:t>Continue, transfer, and terminate command.</a:t>
            </a:r>
          </a:p>
          <a:p>
            <a:pPr algn="l"/>
            <a:endParaRPr lang="en-US" sz="2000" dirty="0"/>
          </a:p>
        </p:txBody>
      </p:sp>
    </p:spTree>
    <p:extLst>
      <p:ext uri="{BB962C8B-B14F-4D97-AF65-F5344CB8AC3E}">
        <p14:creationId xmlns:p14="http://schemas.microsoft.com/office/powerpoint/2010/main" xmlns="" val="3931663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Incident Management</a:t>
            </a:r>
            <a:br>
              <a:rPr lang="en-US" b="1" dirty="0" smtClean="0"/>
            </a:br>
            <a:r>
              <a:rPr lang="en-US" b="1" dirty="0" smtClean="0"/>
              <a:t>Continued</a:t>
            </a:r>
            <a:endParaRPr lang="en-US" b="1" dirty="0"/>
          </a:p>
        </p:txBody>
      </p:sp>
      <p:sp>
        <p:nvSpPr>
          <p:cNvPr id="3" name="Content Placeholder 2"/>
          <p:cNvSpPr>
            <a:spLocks noGrp="1"/>
          </p:cNvSpPr>
          <p:nvPr>
            <p:ph idx="1"/>
          </p:nvPr>
        </p:nvSpPr>
        <p:spPr/>
        <p:txBody>
          <a:bodyPr>
            <a:normAutofit/>
          </a:bodyPr>
          <a:lstStyle/>
          <a:p>
            <a:pPr>
              <a:buClrTx/>
              <a:buFont typeface="Wingdings" pitchFamily="2" charset="2"/>
              <a:buChar char="Ø"/>
            </a:pPr>
            <a:r>
              <a:rPr lang="en-US" sz="2000" dirty="0" smtClean="0"/>
              <a:t>The Fire department shall develop a risk management plan.</a:t>
            </a:r>
          </a:p>
          <a:p>
            <a:pPr>
              <a:buClrTx/>
              <a:buFont typeface="Wingdings" pitchFamily="2" charset="2"/>
              <a:buChar char="Ø"/>
            </a:pPr>
            <a:r>
              <a:rPr lang="en-US" sz="2000" dirty="0" smtClean="0"/>
              <a:t>The fire department shall establish an accountability system.</a:t>
            </a:r>
          </a:p>
          <a:p>
            <a:pPr>
              <a:buClrTx/>
              <a:buFont typeface="Wingdings" pitchFamily="2" charset="2"/>
              <a:buChar char="Ø"/>
            </a:pPr>
            <a:r>
              <a:rPr lang="en-US" sz="2000" dirty="0" smtClean="0"/>
              <a:t>The IC shall provide for control of access to hazardous areas of the incident scene.   Procedures shall identify methods for identification of hazardous areas and communication of necessary protective equipment and other protective measures necessary to operate in the hazardous area.</a:t>
            </a:r>
          </a:p>
          <a:p>
            <a:pPr marL="457200" indent="-457200">
              <a:buClrTx/>
              <a:buFont typeface="+mj-lt"/>
              <a:buAutoNum type="alphaLcParenR"/>
            </a:pPr>
            <a:r>
              <a:rPr lang="en-US" sz="2000" dirty="0" smtClean="0"/>
              <a:t>Control zones shall be established at emergency incidents.</a:t>
            </a:r>
          </a:p>
          <a:p>
            <a:pPr marL="457200" indent="-457200">
              <a:buClrTx/>
              <a:buFont typeface="+mj-lt"/>
              <a:buAutoNum type="alphaLcParenR"/>
            </a:pPr>
            <a:r>
              <a:rPr lang="en-US" sz="2000" dirty="0" smtClean="0"/>
              <a:t>The perimeters of the control zones shall be designated by the IC and communicated.</a:t>
            </a:r>
          </a:p>
          <a:p>
            <a:pPr marL="457200" indent="-457200">
              <a:buClrTx/>
              <a:buFont typeface="+mj-lt"/>
              <a:buAutoNum type="alphaLcParenR"/>
            </a:pPr>
            <a:r>
              <a:rPr lang="en-US" sz="2000" dirty="0" smtClean="0"/>
              <a:t>If the perimeters of the control zones change during the course of the incident, you must  communicate to all members.</a:t>
            </a:r>
          </a:p>
          <a:p>
            <a:pPr marL="457200" indent="-457200">
              <a:buClrTx/>
              <a:buFont typeface="+mj-lt"/>
              <a:buAutoNum type="alphaLcParenR"/>
            </a:pPr>
            <a:r>
              <a:rPr lang="en-US" sz="2000" dirty="0" smtClean="0"/>
              <a:t>Hazard control zones shall be designated Hot, Warm, Cold, exclusion zones.</a:t>
            </a:r>
            <a:endParaRPr lang="en-US" sz="2000" dirty="0"/>
          </a:p>
        </p:txBody>
      </p:sp>
    </p:spTree>
    <p:extLst>
      <p:ext uri="{BB962C8B-B14F-4D97-AF65-F5344CB8AC3E}">
        <p14:creationId xmlns:p14="http://schemas.microsoft.com/office/powerpoint/2010/main" xmlns="" val="23336614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smtClean="0"/>
              <a:t>Hazard Control Zones</a:t>
            </a:r>
            <a:br>
              <a:rPr lang="en-US" b="1" dirty="0" smtClean="0"/>
            </a:b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sz="6400" b="1" dirty="0" smtClean="0"/>
              <a:t>Cold zone</a:t>
            </a:r>
            <a:r>
              <a:rPr lang="en-US" sz="6400" dirty="0" smtClean="0"/>
              <a:t>: The control zone of an incident that contains the command post and such other support functions as are deemed necessary to control the incident.</a:t>
            </a:r>
          </a:p>
          <a:p>
            <a:pPr>
              <a:buNone/>
            </a:pPr>
            <a:r>
              <a:rPr lang="en-US" b="1" dirty="0" smtClean="0"/>
              <a:t>	</a:t>
            </a:r>
            <a:r>
              <a:rPr lang="en-US" sz="4800" b="1" dirty="0" smtClean="0"/>
              <a:t>Note: The cold zone established the public exclusion or clean zone. There are minimal risks of human injury or exposure in this zone.</a:t>
            </a:r>
          </a:p>
          <a:p>
            <a:pPr>
              <a:buNone/>
            </a:pPr>
            <a:endParaRPr lang="en-US" sz="4800" b="1" dirty="0" smtClean="0"/>
          </a:p>
          <a:p>
            <a:pPr>
              <a:buNone/>
            </a:pPr>
            <a:r>
              <a:rPr lang="en-US" sz="6400" b="1" dirty="0" smtClean="0"/>
              <a:t>Exclusion zone</a:t>
            </a:r>
            <a:r>
              <a:rPr lang="en-US" sz="6400" dirty="0" smtClean="0"/>
              <a:t>: The control zone designated to exclude all unauthorized personnel, responders, and equipment.</a:t>
            </a:r>
          </a:p>
          <a:p>
            <a:pPr>
              <a:buNone/>
            </a:pPr>
            <a:r>
              <a:rPr lang="en-US" b="1" dirty="0" smtClean="0"/>
              <a:t>	</a:t>
            </a:r>
            <a:r>
              <a:rPr lang="en-US" sz="4800" b="1" dirty="0" smtClean="0"/>
              <a:t>Note: Examples of exclusion zones could be holes in floors, explosive devices, or collapse hazards</a:t>
            </a:r>
            <a:r>
              <a:rPr lang="en-US" b="1" dirty="0" smtClean="0"/>
              <a:t>.</a:t>
            </a:r>
          </a:p>
          <a:p>
            <a:pPr>
              <a:buNone/>
            </a:pPr>
            <a:endParaRPr lang="en-US" b="1" dirty="0" smtClean="0"/>
          </a:p>
        </p:txBody>
      </p:sp>
    </p:spTree>
    <p:extLst>
      <p:ext uri="{BB962C8B-B14F-4D97-AF65-F5344CB8AC3E}">
        <p14:creationId xmlns:p14="http://schemas.microsoft.com/office/powerpoint/2010/main" xmlns="" val="890262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Hazard Control </a:t>
            </a:r>
            <a:r>
              <a:rPr lang="en-US" b="1" dirty="0" smtClean="0"/>
              <a:t>Zones</a:t>
            </a:r>
            <a:br>
              <a:rPr lang="en-US" b="1" dirty="0" smtClean="0"/>
            </a:br>
            <a:r>
              <a:rPr lang="en-US" b="1" dirty="0" smtClean="0"/>
              <a:t>Continued</a:t>
            </a:r>
            <a:endParaRPr lang="en-US" dirty="0"/>
          </a:p>
        </p:txBody>
      </p:sp>
      <p:sp>
        <p:nvSpPr>
          <p:cNvPr id="3" name="Content Placeholder 2"/>
          <p:cNvSpPr>
            <a:spLocks noGrp="1"/>
          </p:cNvSpPr>
          <p:nvPr>
            <p:ph idx="1"/>
          </p:nvPr>
        </p:nvSpPr>
        <p:spPr/>
        <p:txBody>
          <a:bodyPr>
            <a:normAutofit lnSpcReduction="10000"/>
          </a:bodyPr>
          <a:lstStyle/>
          <a:p>
            <a:pPr>
              <a:buNone/>
            </a:pPr>
            <a:r>
              <a:rPr lang="en-US" sz="2400" b="1" dirty="0"/>
              <a:t>Hot zone</a:t>
            </a:r>
            <a:r>
              <a:rPr lang="en-US" sz="2400" dirty="0"/>
              <a:t>: The control zone immediately surrounding the hazard area, which extends far enough to prevent adverse effects to personnel outside the zone. The hot zone is presenting the</a:t>
            </a:r>
          </a:p>
          <a:p>
            <a:pPr>
              <a:buNone/>
            </a:pPr>
            <a:r>
              <a:rPr lang="en-US" sz="2400" dirty="0"/>
              <a:t>        greatest risk to members and will often be classified as an IDLH atmosphere.</a:t>
            </a:r>
          </a:p>
          <a:p>
            <a:pPr>
              <a:buNone/>
            </a:pPr>
            <a:endParaRPr lang="en-US" sz="2400" dirty="0"/>
          </a:p>
          <a:p>
            <a:pPr>
              <a:buNone/>
            </a:pPr>
            <a:r>
              <a:rPr lang="en-US" sz="2400" b="1" dirty="0"/>
              <a:t>Warm zone</a:t>
            </a:r>
            <a:r>
              <a:rPr lang="en-US" sz="2400" dirty="0"/>
              <a:t>: The control zone outside the hot zone where personnel and equipment decontamination and the hot zone support takes place.</a:t>
            </a:r>
          </a:p>
          <a:p>
            <a:pPr>
              <a:buNone/>
            </a:pPr>
            <a:r>
              <a:rPr lang="en-US" b="1" dirty="0"/>
              <a:t>	</a:t>
            </a:r>
            <a:r>
              <a:rPr lang="en-US" sz="1600" b="1" dirty="0"/>
              <a:t>Note: The warm zone is a limited access area for members directly aiding or in support of operations in the hot zone.</a:t>
            </a:r>
          </a:p>
          <a:p>
            <a:pPr>
              <a:buNone/>
            </a:pPr>
            <a:r>
              <a:rPr lang="en-US" sz="1600" dirty="0"/>
              <a:t>          Significant risk of human injury (respiratory, exposures, etc.) can still exist in the warm zone.</a:t>
            </a:r>
          </a:p>
          <a:p>
            <a:pPr>
              <a:buNone/>
            </a:pPr>
            <a:endParaRPr lang="en-US" b="1" dirty="0"/>
          </a:p>
          <a:p>
            <a:endParaRPr lang="en-US" dirty="0"/>
          </a:p>
        </p:txBody>
      </p:sp>
    </p:spTree>
    <p:extLst>
      <p:ext uri="{BB962C8B-B14F-4D97-AF65-F5344CB8AC3E}">
        <p14:creationId xmlns:p14="http://schemas.microsoft.com/office/powerpoint/2010/main" xmlns="" val="1848107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Caveat Emptor</a:t>
            </a:r>
            <a:endParaRPr lang="en-US" b="1" dirty="0"/>
          </a:p>
        </p:txBody>
      </p:sp>
      <p:sp>
        <p:nvSpPr>
          <p:cNvPr id="3" name="Content Placeholder 2"/>
          <p:cNvSpPr>
            <a:spLocks noGrp="1"/>
          </p:cNvSpPr>
          <p:nvPr>
            <p:ph idx="1"/>
          </p:nvPr>
        </p:nvSpPr>
        <p:spPr/>
        <p:txBody>
          <a:bodyPr/>
          <a:lstStyle/>
          <a:p>
            <a:endParaRPr lang="en-US" dirty="0" smtClean="0"/>
          </a:p>
          <a:p>
            <a:r>
              <a:rPr lang="en-US" sz="2800" dirty="0" smtClean="0"/>
              <a:t>Our presentation/recommendations do not usurp YOUR authority/responsibility to know the Vertical Standards.</a:t>
            </a:r>
          </a:p>
        </p:txBody>
      </p:sp>
    </p:spTree>
    <p:extLst>
      <p:ext uri="{BB962C8B-B14F-4D97-AF65-F5344CB8AC3E}">
        <p14:creationId xmlns:p14="http://schemas.microsoft.com/office/powerpoint/2010/main" xmlns="" val="35830470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Hazard Zones</a:t>
            </a:r>
            <a:endParaRPr lang="en-US" b="1" dirty="0"/>
          </a:p>
        </p:txBody>
      </p:sp>
      <p:pic>
        <p:nvPicPr>
          <p:cNvPr id="4" name="Picture 2"/>
          <p:cNvPicPr>
            <a:picLocks noGrp="1" noChangeAspect="1" noChangeArrowheads="1"/>
          </p:cNvPicPr>
          <p:nvPr>
            <p:ph idx="1"/>
          </p:nvPr>
        </p:nvPicPr>
        <p:blipFill>
          <a:blip r:embed="rId2" cstate="print"/>
          <a:srcRect t="3367"/>
          <a:stretch>
            <a:fillRect/>
          </a:stretch>
        </p:blipFill>
        <p:spPr bwMode="auto">
          <a:xfrm>
            <a:off x="1760103" y="1752600"/>
            <a:ext cx="5623794" cy="4373563"/>
          </a:xfrm>
          <a:prstGeom prst="rect">
            <a:avLst/>
          </a:prstGeom>
          <a:noFill/>
          <a:ln w="9525">
            <a:noFill/>
            <a:miter lim="800000"/>
            <a:headEnd/>
            <a:tailEnd/>
          </a:ln>
        </p:spPr>
      </p:pic>
    </p:spTree>
    <p:extLst>
      <p:ext uri="{BB962C8B-B14F-4D97-AF65-F5344CB8AC3E}">
        <p14:creationId xmlns:p14="http://schemas.microsoft.com/office/powerpoint/2010/main" xmlns="" val="3999249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Incident Management</a:t>
            </a:r>
            <a:br>
              <a:rPr lang="en-US" b="1" dirty="0" smtClean="0"/>
            </a:br>
            <a:r>
              <a:rPr lang="en-US" b="1" dirty="0" smtClean="0"/>
              <a:t>Continued</a:t>
            </a:r>
            <a:endParaRPr lang="en-US" b="1" dirty="0"/>
          </a:p>
        </p:txBody>
      </p:sp>
      <p:sp>
        <p:nvSpPr>
          <p:cNvPr id="3" name="Content Placeholder 2"/>
          <p:cNvSpPr>
            <a:spLocks noGrp="1"/>
          </p:cNvSpPr>
          <p:nvPr>
            <p:ph idx="1"/>
          </p:nvPr>
        </p:nvSpPr>
        <p:spPr/>
        <p:txBody>
          <a:bodyPr>
            <a:normAutofit/>
          </a:bodyPr>
          <a:lstStyle/>
          <a:p>
            <a:pPr marL="514350" indent="-514350">
              <a:buNone/>
            </a:pPr>
            <a:r>
              <a:rPr lang="en-US" sz="2000" dirty="0" smtClean="0"/>
              <a:t>Hazard Zone continued</a:t>
            </a:r>
            <a:r>
              <a:rPr lang="en-US" dirty="0" smtClean="0"/>
              <a:t>…..</a:t>
            </a:r>
          </a:p>
          <a:p>
            <a:pPr marL="514350" indent="-514350">
              <a:buNone/>
            </a:pPr>
            <a:r>
              <a:rPr lang="en-US" sz="2000" dirty="0" smtClean="0"/>
              <a:t>e. All members shall wear PPE appropriate for the risks that might be encountered while in the hot zone.</a:t>
            </a:r>
          </a:p>
          <a:p>
            <a:pPr marL="514350" indent="-514350">
              <a:buNone/>
            </a:pPr>
            <a:r>
              <a:rPr lang="en-US" sz="2000" dirty="0" smtClean="0"/>
              <a:t>f. All members operating within the hot zone shall have an assigned task.</a:t>
            </a:r>
          </a:p>
          <a:p>
            <a:pPr marL="514350" indent="-514350">
              <a:buNone/>
            </a:pPr>
            <a:r>
              <a:rPr lang="en-US" sz="2000" dirty="0" smtClean="0"/>
              <a:t>g. No unauthorized personnel shall enter an exclusion zone that was designated.</a:t>
            </a:r>
          </a:p>
          <a:p>
            <a:pPr marL="514350" indent="-514350">
              <a:buClrTx/>
              <a:buFont typeface="Wingdings" pitchFamily="2" charset="2"/>
              <a:buChar char="Ø"/>
            </a:pPr>
            <a:r>
              <a:rPr lang="en-US" sz="2000" dirty="0" smtClean="0"/>
              <a:t>Firefighters operating in a hot zone shall operate in teams of two or more regardless of rank or assignment.</a:t>
            </a:r>
          </a:p>
          <a:p>
            <a:pPr marL="514350" indent="-514350">
              <a:buClrTx/>
              <a:buFont typeface="Wingdings" pitchFamily="2" charset="2"/>
              <a:buChar char="Ø"/>
            </a:pPr>
            <a:r>
              <a:rPr lang="en-US" sz="2000" dirty="0" smtClean="0"/>
              <a:t>The Fire department shall provide personnel for the rescue of members operating at emergency incidents as the need arises.</a:t>
            </a:r>
          </a:p>
          <a:p>
            <a:pPr marL="514350" indent="-514350">
              <a:buClrTx/>
              <a:buFont typeface="Wingdings" pitchFamily="2" charset="2"/>
              <a:buChar char="Ø"/>
            </a:pPr>
            <a:r>
              <a:rPr lang="en-US" sz="2000" dirty="0" smtClean="0"/>
              <a:t>The fire department shall develop and maintain written guidelines or the safety of members at incident that involve violence, unrest, etc.</a:t>
            </a:r>
          </a:p>
          <a:p>
            <a:pPr marL="514350" indent="-514350">
              <a:buNone/>
            </a:pPr>
            <a:endParaRPr lang="en-US" dirty="0"/>
          </a:p>
        </p:txBody>
      </p:sp>
    </p:spTree>
    <p:extLst>
      <p:ext uri="{BB962C8B-B14F-4D97-AF65-F5344CB8AC3E}">
        <p14:creationId xmlns:p14="http://schemas.microsoft.com/office/powerpoint/2010/main" xmlns="" val="35311522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Incident Management</a:t>
            </a:r>
            <a:br>
              <a:rPr lang="en-US" b="1" dirty="0" smtClean="0"/>
            </a:br>
            <a:r>
              <a:rPr lang="en-US" b="1" dirty="0" smtClean="0"/>
              <a:t>Continued</a:t>
            </a:r>
            <a:endParaRPr lang="en-US" b="1" dirty="0"/>
          </a:p>
        </p:txBody>
      </p:sp>
      <p:sp>
        <p:nvSpPr>
          <p:cNvPr id="3" name="Content Placeholder 2"/>
          <p:cNvSpPr>
            <a:spLocks noGrp="1"/>
          </p:cNvSpPr>
          <p:nvPr>
            <p:ph idx="1"/>
          </p:nvPr>
        </p:nvSpPr>
        <p:spPr/>
        <p:txBody>
          <a:bodyPr>
            <a:normAutofit fontScale="92500" lnSpcReduction="10000"/>
          </a:bodyPr>
          <a:lstStyle/>
          <a:p>
            <a:pPr>
              <a:buClrTx/>
              <a:buFont typeface="Wingdings" pitchFamily="2" charset="2"/>
              <a:buChar char="Ø"/>
            </a:pPr>
            <a:r>
              <a:rPr lang="en-US" sz="2000" dirty="0" smtClean="0"/>
              <a:t>When members are operating at an emergency incident and their assignment places them in potential conflict with motor vehicle traffic, all reasonable efforts shall be made o protect the members. (see MUTCD)</a:t>
            </a:r>
          </a:p>
          <a:p>
            <a:pPr>
              <a:buClrTx/>
              <a:buFont typeface="Wingdings" pitchFamily="2" charset="2"/>
              <a:buChar char="Ø"/>
            </a:pPr>
            <a:r>
              <a:rPr lang="en-US" sz="2000" dirty="0" smtClean="0"/>
              <a:t>Responders shall not manipulate equipment that they have not been trained or equipped to use.</a:t>
            </a:r>
          </a:p>
          <a:p>
            <a:pPr>
              <a:buClrTx/>
              <a:buFont typeface="Wingdings" pitchFamily="2" charset="2"/>
              <a:buChar char="Ø"/>
            </a:pPr>
            <a:r>
              <a:rPr lang="en-US" sz="2000" dirty="0" smtClean="0"/>
              <a:t>In the event a firefighter becomes lost, trapped, etc, etc, etc,  the nationally adopted term “mayday” to declare that an emergency situation now exists.  The fire department shall specifically establish and practice procedures to practice Mayday.</a:t>
            </a:r>
          </a:p>
          <a:p>
            <a:pPr>
              <a:buClrTx/>
              <a:buFont typeface="Wingdings" pitchFamily="2" charset="2"/>
              <a:buChar char="Ø"/>
            </a:pPr>
            <a:r>
              <a:rPr lang="en-US" sz="2000" dirty="0" smtClean="0"/>
              <a:t>Emergency scene communications.</a:t>
            </a:r>
          </a:p>
          <a:p>
            <a:pPr marL="457200" indent="-457200">
              <a:buClrTx/>
              <a:buFont typeface="+mj-lt"/>
              <a:buAutoNum type="alphaLcParenR"/>
            </a:pPr>
            <a:r>
              <a:rPr lang="en-US" sz="2000" dirty="0" smtClean="0"/>
              <a:t>Shall use clear text terminology</a:t>
            </a:r>
          </a:p>
          <a:p>
            <a:pPr marL="457200" indent="-457200">
              <a:buClrTx/>
              <a:buFont typeface="+mj-lt"/>
              <a:buAutoNum type="alphaLcParenR"/>
            </a:pPr>
            <a:r>
              <a:rPr lang="en-US" sz="2000" dirty="0" smtClean="0"/>
              <a:t>Shall use the term “Emergency Traffic” to clear the air.</a:t>
            </a:r>
          </a:p>
          <a:p>
            <a:pPr marL="457200" indent="-457200">
              <a:buClrTx/>
              <a:buFont typeface="+mj-lt"/>
              <a:buAutoNum type="alphaLcParenR"/>
            </a:pPr>
            <a:r>
              <a:rPr lang="en-US" sz="2000" dirty="0" smtClean="0"/>
              <a:t>Shall specifically establish and routinely practice emergency traffic situation.</a:t>
            </a:r>
          </a:p>
          <a:p>
            <a:pPr marL="457200" indent="-457200">
              <a:buClrTx/>
              <a:buFont typeface="+mj-lt"/>
              <a:buAutoNum type="alphaLcParenR"/>
            </a:pPr>
            <a:r>
              <a:rPr lang="en-US" sz="2000" dirty="0" smtClean="0"/>
              <a:t>Note:   Incident clock</a:t>
            </a:r>
            <a:endParaRPr lang="en-US" sz="2000" dirty="0"/>
          </a:p>
        </p:txBody>
      </p:sp>
    </p:spTree>
    <p:extLst>
      <p:ext uri="{BB962C8B-B14F-4D97-AF65-F5344CB8AC3E}">
        <p14:creationId xmlns:p14="http://schemas.microsoft.com/office/powerpoint/2010/main" xmlns="" val="3376464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Fire Suppression</a:t>
            </a:r>
            <a:br>
              <a:rPr lang="en-US" b="1" dirty="0" smtClean="0"/>
            </a:br>
            <a:r>
              <a:rPr lang="en-US" b="1" dirty="0" smtClean="0"/>
              <a:t>WAC 296-305-05002</a:t>
            </a:r>
            <a:endParaRPr lang="en-US" b="1" dirty="0"/>
          </a:p>
        </p:txBody>
      </p:sp>
      <p:sp>
        <p:nvSpPr>
          <p:cNvPr id="3" name="Content Placeholder 2"/>
          <p:cNvSpPr>
            <a:spLocks noGrp="1"/>
          </p:cNvSpPr>
          <p:nvPr>
            <p:ph idx="1"/>
          </p:nvPr>
        </p:nvSpPr>
        <p:spPr/>
        <p:txBody>
          <a:bodyPr>
            <a:normAutofit/>
          </a:bodyPr>
          <a:lstStyle/>
          <a:p>
            <a:pPr marL="114300" indent="0" algn="ctr">
              <a:buNone/>
            </a:pPr>
            <a:r>
              <a:rPr lang="en-US" sz="2000" b="1" u="sng" dirty="0" smtClean="0"/>
              <a:t>New Section!</a:t>
            </a:r>
          </a:p>
          <a:p>
            <a:pPr marL="114300" indent="0" algn="ctr">
              <a:buNone/>
            </a:pPr>
            <a:r>
              <a:rPr lang="en-US" sz="2000" b="1" u="sng" dirty="0">
                <a:solidFill>
                  <a:srgbClr val="FF0000"/>
                </a:solidFill>
              </a:rPr>
              <a:t>Impact? Yes</a:t>
            </a:r>
          </a:p>
          <a:p>
            <a:pPr algn="ctr"/>
            <a:endParaRPr lang="en-US" sz="2000" dirty="0" smtClean="0"/>
          </a:p>
          <a:p>
            <a:r>
              <a:rPr lang="en-US" sz="2000" dirty="0" smtClean="0"/>
              <a:t>Review 1,2,3</a:t>
            </a:r>
          </a:p>
          <a:p>
            <a:r>
              <a:rPr lang="en-US" sz="2000" dirty="0" smtClean="0"/>
              <a:t>4.) Initial attack operations shall be organized to ensure that if on arrival at the emergency scene, responders find a known rescue situation where immediate action could prevent the loss of life or serious injury, such action shall only be permitted when no less than three personnel (2-in/1-out)are present and equipped to provide emergency assistance or rescue of the team entering the hot zone.</a:t>
            </a:r>
          </a:p>
          <a:p>
            <a:r>
              <a:rPr lang="en-US" sz="2000" dirty="0" smtClean="0"/>
              <a:t>No exception shall be allowed when there is no possibility to save lives or no “known” viable victims.</a:t>
            </a:r>
          </a:p>
        </p:txBody>
      </p:sp>
    </p:spTree>
    <p:extLst>
      <p:ext uri="{BB962C8B-B14F-4D97-AF65-F5344CB8AC3E}">
        <p14:creationId xmlns:p14="http://schemas.microsoft.com/office/powerpoint/2010/main" xmlns="" val="29918761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Fire Suppression</a:t>
            </a:r>
            <a:br>
              <a:rPr lang="en-US" b="1" dirty="0" smtClean="0"/>
            </a:br>
            <a:r>
              <a:rPr lang="en-US" b="1" dirty="0" smtClean="0"/>
              <a:t>Continued</a:t>
            </a:r>
            <a:endParaRPr lang="en-US" b="1" dirty="0"/>
          </a:p>
        </p:txBody>
      </p:sp>
      <p:sp>
        <p:nvSpPr>
          <p:cNvPr id="3" name="Content Placeholder 2"/>
          <p:cNvSpPr>
            <a:spLocks noGrp="1"/>
          </p:cNvSpPr>
          <p:nvPr>
            <p:ph idx="1"/>
          </p:nvPr>
        </p:nvSpPr>
        <p:spPr/>
        <p:txBody>
          <a:bodyPr>
            <a:normAutofit/>
          </a:bodyPr>
          <a:lstStyle/>
          <a:p>
            <a:pPr>
              <a:buClrTx/>
            </a:pPr>
            <a:endParaRPr lang="en-US" sz="2400" dirty="0" smtClean="0"/>
          </a:p>
          <a:p>
            <a:pPr>
              <a:buClrTx/>
            </a:pPr>
            <a:r>
              <a:rPr lang="en-US" sz="2400" dirty="0"/>
              <a:t>5.) Firefighters must not engage in interior structural firefighting in the absence of at least two standby firefighters (2-in/2-out) except as provide above</a:t>
            </a:r>
            <a:r>
              <a:rPr lang="en-US" sz="2400" dirty="0" smtClean="0"/>
              <a:t>.</a:t>
            </a:r>
          </a:p>
          <a:p>
            <a:pPr>
              <a:buClrTx/>
            </a:pPr>
            <a:r>
              <a:rPr lang="en-US" sz="2400" dirty="0" smtClean="0"/>
              <a:t>Review section 6 A-D</a:t>
            </a:r>
          </a:p>
          <a:p>
            <a:pPr>
              <a:buClrTx/>
            </a:pPr>
            <a:r>
              <a:rPr lang="en-US" sz="2400" dirty="0" smtClean="0"/>
              <a:t>7.) Once a second crew arrives at the hot zone, the incident shall not longer be considered to be in the initial stage and at lest one RIT/RIC should be assigned.   See appendix D</a:t>
            </a:r>
          </a:p>
          <a:p>
            <a:pPr>
              <a:buClrTx/>
            </a:pPr>
            <a:endParaRPr lang="en-US" sz="2400" dirty="0" smtClean="0"/>
          </a:p>
        </p:txBody>
      </p:sp>
    </p:spTree>
    <p:extLst>
      <p:ext uri="{BB962C8B-B14F-4D97-AF65-F5344CB8AC3E}">
        <p14:creationId xmlns:p14="http://schemas.microsoft.com/office/powerpoint/2010/main" xmlns="" val="26796501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Fire </a:t>
            </a:r>
            <a:r>
              <a:rPr lang="en-US" b="1" dirty="0" smtClean="0"/>
              <a:t>Suppression</a:t>
            </a:r>
            <a:br>
              <a:rPr lang="en-US" b="1" dirty="0" smtClean="0"/>
            </a:br>
            <a:r>
              <a:rPr lang="en-US" b="1" dirty="0" smtClean="0"/>
              <a:t>Continued</a:t>
            </a:r>
            <a:endParaRPr lang="en-US" dirty="0"/>
          </a:p>
        </p:txBody>
      </p:sp>
      <p:sp>
        <p:nvSpPr>
          <p:cNvPr id="3" name="Content Placeholder 2"/>
          <p:cNvSpPr>
            <a:spLocks noGrp="1"/>
          </p:cNvSpPr>
          <p:nvPr>
            <p:ph idx="1"/>
          </p:nvPr>
        </p:nvSpPr>
        <p:spPr/>
        <p:txBody>
          <a:bodyPr>
            <a:normAutofit fontScale="92500"/>
          </a:bodyPr>
          <a:lstStyle/>
          <a:p>
            <a:pPr>
              <a:buClrTx/>
            </a:pPr>
            <a:endParaRPr lang="en-US" sz="2400" dirty="0" smtClean="0"/>
          </a:p>
          <a:p>
            <a:pPr>
              <a:buClrTx/>
            </a:pPr>
            <a:r>
              <a:rPr lang="en-US" sz="2400" dirty="0"/>
              <a:t>8.)Teams in the hot zone shall have positive communication capabilities with the Incident Command structure in place.   Incident radio communication capabilities within the incident management structure shall include monitoring the incident-assigned frequencies (including mutual aid radio frequencies).</a:t>
            </a:r>
            <a:endParaRPr lang="en-US" sz="2400" dirty="0" smtClean="0"/>
          </a:p>
          <a:p>
            <a:pPr>
              <a:buClrTx/>
            </a:pPr>
            <a:r>
              <a:rPr lang="en-US" sz="2400" dirty="0" smtClean="0"/>
              <a:t>Review </a:t>
            </a:r>
            <a:r>
              <a:rPr lang="en-US" sz="2400" dirty="0"/>
              <a:t>section 9-12</a:t>
            </a:r>
          </a:p>
          <a:p>
            <a:pPr>
              <a:buClrTx/>
            </a:pPr>
            <a:r>
              <a:rPr lang="en-US" sz="2400" dirty="0"/>
              <a:t>13.) Self Contained breathing apparatus shall be worn throughout overhaul.</a:t>
            </a:r>
          </a:p>
          <a:p>
            <a:pPr>
              <a:buClrTx/>
            </a:pPr>
            <a:r>
              <a:rPr lang="en-US" sz="2400" dirty="0"/>
              <a:t>Review section 14</a:t>
            </a:r>
            <a:r>
              <a:rPr lang="en-US" sz="2400" dirty="0" smtClean="0"/>
              <a:t>.</a:t>
            </a:r>
          </a:p>
          <a:p>
            <a:pPr>
              <a:buClrTx/>
            </a:pPr>
            <a:r>
              <a:rPr lang="en-US" sz="2400" dirty="0"/>
              <a:t>15.) Prior to removing firefighting ensembles worn in the hot zone, a gross decontamination shall be performed to remove potentially harmful contaminants</a:t>
            </a:r>
          </a:p>
          <a:p>
            <a:pPr marL="114300" indent="0">
              <a:buNone/>
            </a:pPr>
            <a:endParaRPr lang="en-US" dirty="0"/>
          </a:p>
        </p:txBody>
      </p:sp>
    </p:spTree>
    <p:extLst>
      <p:ext uri="{BB962C8B-B14F-4D97-AF65-F5344CB8AC3E}">
        <p14:creationId xmlns:p14="http://schemas.microsoft.com/office/powerpoint/2010/main" xmlns="" val="14301377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Fire Suppression</a:t>
            </a:r>
            <a:br>
              <a:rPr lang="en-US" b="1" dirty="0" smtClean="0"/>
            </a:br>
            <a:r>
              <a:rPr lang="en-US" b="1" dirty="0" smtClean="0"/>
              <a:t>Continued</a:t>
            </a:r>
            <a:endParaRPr lang="en-US" b="1" dirty="0"/>
          </a:p>
        </p:txBody>
      </p:sp>
      <p:sp>
        <p:nvSpPr>
          <p:cNvPr id="3" name="Content Placeholder 2"/>
          <p:cNvSpPr>
            <a:spLocks noGrp="1"/>
          </p:cNvSpPr>
          <p:nvPr>
            <p:ph idx="1"/>
          </p:nvPr>
        </p:nvSpPr>
        <p:spPr/>
        <p:txBody>
          <a:bodyPr>
            <a:normAutofit/>
          </a:bodyPr>
          <a:lstStyle/>
          <a:p>
            <a:pPr marL="114300" indent="0">
              <a:buNone/>
            </a:pPr>
            <a:endParaRPr lang="en-US" sz="2000" dirty="0" smtClean="0"/>
          </a:p>
          <a:p>
            <a:pPr marL="114300" indent="0">
              <a:buNone/>
            </a:pPr>
            <a:r>
              <a:rPr lang="en-US" sz="2400" dirty="0" smtClean="0"/>
              <a:t>16.) Members of the department conducting post-fire investigations must comply with subsections 12 through 15 of this section.</a:t>
            </a:r>
          </a:p>
          <a:p>
            <a:pPr marL="114300" indent="0">
              <a:buNone/>
            </a:pPr>
            <a:r>
              <a:rPr lang="en-US" sz="2400" dirty="0" smtClean="0"/>
              <a:t>17. )Employees working on, over, or along water where the chance of drowning exists shall be provided with and shall use approved personal flotation devices, unless it can be shown that conditions are such that flotation would not be achieved.</a:t>
            </a:r>
          </a:p>
          <a:p>
            <a:pPr marL="114300" indent="0">
              <a:buNone/>
            </a:pPr>
            <a:endParaRPr lang="en-US" sz="2000" dirty="0"/>
          </a:p>
        </p:txBody>
      </p:sp>
    </p:spTree>
    <p:extLst>
      <p:ext uri="{BB962C8B-B14F-4D97-AF65-F5344CB8AC3E}">
        <p14:creationId xmlns:p14="http://schemas.microsoft.com/office/powerpoint/2010/main" xmlns="" val="2076732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t>Occupational Exposure to Heat &amp; Cold Stress</a:t>
            </a:r>
            <a:br>
              <a:rPr lang="en-US" sz="3200" b="1" dirty="0" smtClean="0"/>
            </a:br>
            <a:r>
              <a:rPr lang="en-US" sz="3200" b="1" dirty="0" smtClean="0"/>
              <a:t>296-305-05004</a:t>
            </a:r>
            <a:endParaRPr lang="en-US" sz="3200" b="1" dirty="0"/>
          </a:p>
        </p:txBody>
      </p:sp>
      <p:sp>
        <p:nvSpPr>
          <p:cNvPr id="3" name="Content Placeholder 2"/>
          <p:cNvSpPr>
            <a:spLocks noGrp="1"/>
          </p:cNvSpPr>
          <p:nvPr>
            <p:ph idx="1"/>
          </p:nvPr>
        </p:nvSpPr>
        <p:spPr/>
        <p:txBody>
          <a:bodyPr>
            <a:normAutofit/>
          </a:bodyPr>
          <a:lstStyle/>
          <a:p>
            <a:pPr marL="114300" indent="0" algn="ctr">
              <a:buClrTx/>
              <a:buNone/>
            </a:pPr>
            <a:r>
              <a:rPr lang="en-US" sz="2000" b="1" u="sng" dirty="0" smtClean="0"/>
              <a:t>New Section!</a:t>
            </a:r>
          </a:p>
          <a:p>
            <a:pPr marL="114300" indent="0" algn="ctr">
              <a:buClrTx/>
              <a:buNone/>
            </a:pPr>
            <a:r>
              <a:rPr lang="en-US" sz="2000" b="1" u="sng" dirty="0" smtClean="0">
                <a:solidFill>
                  <a:srgbClr val="FF0000"/>
                </a:solidFill>
              </a:rPr>
              <a:t>Impact? Yes</a:t>
            </a:r>
          </a:p>
          <a:p>
            <a:pPr>
              <a:buClrTx/>
            </a:pPr>
            <a:r>
              <a:rPr lang="en-US" sz="2000" dirty="0" smtClean="0"/>
              <a:t>Fire Departments shall develop written guidelines that outline a systematic approach for the rehabilitation of members operating at incidents and training exercises.   The following components must be included in this guideline:</a:t>
            </a:r>
          </a:p>
          <a:p>
            <a:pPr marL="457200" indent="-457200">
              <a:buClrTx/>
              <a:buFont typeface="+mj-lt"/>
              <a:buAutoNum type="alphaLcParenR"/>
            </a:pPr>
            <a:r>
              <a:rPr lang="en-US" sz="2000" dirty="0" smtClean="0"/>
              <a:t>Supervisory role in identifying climate conditions (hot or cold)</a:t>
            </a:r>
          </a:p>
          <a:p>
            <a:pPr marL="457200" indent="-457200">
              <a:buClrTx/>
              <a:buFont typeface="+mj-lt"/>
              <a:buAutoNum type="alphaLcParenR"/>
            </a:pPr>
            <a:r>
              <a:rPr lang="en-US" sz="2000" dirty="0" smtClean="0"/>
              <a:t>The signs &amp; Symptoms of heat and cold stress and how to indentify them in subordinates and fellow members.</a:t>
            </a:r>
          </a:p>
          <a:p>
            <a:pPr marL="457200" indent="-457200">
              <a:buClrTx/>
              <a:buFont typeface="+mj-lt"/>
              <a:buAutoNum type="alphaLcParenR"/>
            </a:pPr>
            <a:r>
              <a:rPr lang="en-US" sz="2000" dirty="0" smtClean="0"/>
              <a:t>How to identify the climatic conditions likely to produce heat or cold stress on members operating at emergency scenes or during training exercises.</a:t>
            </a:r>
          </a:p>
          <a:p>
            <a:pPr marL="457200" indent="-457200">
              <a:buClrTx/>
              <a:buFont typeface="+mj-lt"/>
              <a:buAutoNum type="alphaLcParenR"/>
            </a:pPr>
            <a:r>
              <a:rPr lang="en-US" sz="2000" dirty="0" smtClean="0"/>
              <a:t>What steps the IC must take when the climatic condition poses a heat or cold stress hazard members.</a:t>
            </a:r>
            <a:endParaRPr lang="en-US" sz="2000" dirty="0"/>
          </a:p>
        </p:txBody>
      </p:sp>
    </p:spTree>
    <p:extLst>
      <p:ext uri="{BB962C8B-B14F-4D97-AF65-F5344CB8AC3E}">
        <p14:creationId xmlns:p14="http://schemas.microsoft.com/office/powerpoint/2010/main" xmlns="" val="29604089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Occupational Exposure to Heat &amp; Cold Stress Continued</a:t>
            </a:r>
            <a:endParaRPr lang="en-US" b="1" dirty="0"/>
          </a:p>
        </p:txBody>
      </p:sp>
      <p:sp>
        <p:nvSpPr>
          <p:cNvPr id="3" name="Content Placeholder 2"/>
          <p:cNvSpPr>
            <a:spLocks noGrp="1"/>
          </p:cNvSpPr>
          <p:nvPr>
            <p:ph idx="1"/>
          </p:nvPr>
        </p:nvSpPr>
        <p:spPr/>
        <p:txBody>
          <a:bodyPr>
            <a:normAutofit/>
          </a:bodyPr>
          <a:lstStyle/>
          <a:p>
            <a:pPr>
              <a:buClrTx/>
            </a:pPr>
            <a:r>
              <a:rPr lang="en-US" sz="2000" dirty="0" smtClean="0"/>
              <a:t>e) What rest-to-work recovery schedule the IC must consider during climatic conditions that present a heat of cold stress hazard to members.</a:t>
            </a:r>
          </a:p>
          <a:p>
            <a:pPr>
              <a:buClrTx/>
            </a:pPr>
            <a:r>
              <a:rPr lang="en-US" sz="2000" dirty="0" smtClean="0"/>
              <a:t>Note:  NFPA 1584 states that after members use 2 30 minute SCBA bottles or 1 45-to-60 minute SCBA or 40 minutes of strenuous work without an SCBA the member should go to rehab for a 10-to-20 minute rest and rehydrate.</a:t>
            </a:r>
          </a:p>
          <a:p>
            <a:pPr>
              <a:buClrTx/>
            </a:pPr>
            <a:r>
              <a:rPr lang="en-US" sz="2000" dirty="0" smtClean="0"/>
              <a:t>Review F-K</a:t>
            </a:r>
          </a:p>
          <a:p>
            <a:pPr algn="ctr">
              <a:buNone/>
            </a:pPr>
            <a:r>
              <a:rPr lang="en-US" sz="2000" dirty="0" smtClean="0"/>
              <a:t>Table 1</a:t>
            </a:r>
          </a:p>
        </p:txBody>
      </p:sp>
      <p:graphicFrame>
        <p:nvGraphicFramePr>
          <p:cNvPr id="4" name="Table 3"/>
          <p:cNvGraphicFramePr>
            <a:graphicFrameLocks noGrp="1"/>
          </p:cNvGraphicFramePr>
          <p:nvPr/>
        </p:nvGraphicFramePr>
        <p:xfrm>
          <a:off x="1066800" y="4267201"/>
          <a:ext cx="6527800" cy="2382178"/>
        </p:xfrm>
        <a:graphic>
          <a:graphicData uri="http://schemas.openxmlformats.org/drawingml/2006/table">
            <a:tbl>
              <a:tblPr firstRow="1" bandRow="1">
                <a:tableStyleId>{5C22544A-7EE6-4342-B048-85BDC9FD1C3A}</a:tableStyleId>
              </a:tblPr>
              <a:tblGrid>
                <a:gridCol w="3403600"/>
                <a:gridCol w="3124200"/>
              </a:tblGrid>
              <a:tr h="114203">
                <a:tc>
                  <a:txBody>
                    <a:bodyPr/>
                    <a:lstStyle/>
                    <a:p>
                      <a:pPr algn="l" fontAlgn="b"/>
                      <a:r>
                        <a:rPr lang="en-US" sz="1100" b="1" i="0" u="none" strike="noStrike" dirty="0">
                          <a:solidFill>
                            <a:srgbClr val="000000"/>
                          </a:solidFill>
                          <a:latin typeface="Calibri"/>
                        </a:rPr>
                        <a:t>Outdoor Temperature Action Levels</a:t>
                      </a:r>
                    </a:p>
                  </a:txBody>
                  <a:tcPr marL="9525" marR="9525" marT="9525" marB="0" anchor="b"/>
                </a:tc>
                <a:tc>
                  <a:txBody>
                    <a:bodyPr/>
                    <a:lstStyle/>
                    <a:p>
                      <a:pPr algn="l" fontAlgn="b"/>
                      <a:endParaRPr lang="en-US" sz="1100" b="1" i="0" u="none" strike="noStrike" dirty="0">
                        <a:solidFill>
                          <a:srgbClr val="000000"/>
                        </a:solidFill>
                        <a:latin typeface="Calibri"/>
                      </a:endParaRPr>
                    </a:p>
                  </a:txBody>
                  <a:tcPr marL="9525" marR="9525" marT="9525" marB="0" anchor="b"/>
                </a:tc>
              </a:tr>
              <a:tr h="111446">
                <a:tc>
                  <a:txBody>
                    <a:bodyPr/>
                    <a:lstStyle/>
                    <a:p>
                      <a:pPr algn="l" fontAlgn="b"/>
                      <a:r>
                        <a:rPr lang="en-US" sz="1100" b="0" i="0" u="none" strike="noStrike">
                          <a:solidFill>
                            <a:srgbClr val="000000"/>
                          </a:solidFill>
                          <a:latin typeface="Calibri"/>
                        </a:rPr>
                        <a:t>Nonbreathing clothing including vaporbarrier</a:t>
                      </a:r>
                    </a:p>
                  </a:txBody>
                  <a:tcPr marL="9525" marR="9525" marT="9525" marB="0" anchor="b"/>
                </a:tc>
                <a:tc>
                  <a:txBody>
                    <a:bodyPr/>
                    <a:lstStyle/>
                    <a:p>
                      <a:pPr algn="l" fontAlgn="b"/>
                      <a:r>
                        <a:rPr lang="en-US" sz="1100" b="0" i="0" u="none" strike="noStrike">
                          <a:solidFill>
                            <a:srgbClr val="000000"/>
                          </a:solidFill>
                          <a:latin typeface="Calibri"/>
                        </a:rPr>
                        <a:t>52°</a:t>
                      </a:r>
                    </a:p>
                  </a:txBody>
                  <a:tcPr marL="9525" marR="9525" marT="9525" marB="0" anchor="b"/>
                </a:tc>
              </a:tr>
              <a:tr h="111446">
                <a:tc>
                  <a:txBody>
                    <a:bodyPr/>
                    <a:lstStyle/>
                    <a:p>
                      <a:pPr algn="l" fontAlgn="b"/>
                      <a:r>
                        <a:rPr lang="en-US" sz="1100" b="0" i="0" u="none" strike="noStrike">
                          <a:solidFill>
                            <a:srgbClr val="000000"/>
                          </a:solidFill>
                          <a:latin typeface="Calibri"/>
                        </a:rPr>
                        <a:t>clothing or chemical resistant suits</a:t>
                      </a:r>
                    </a:p>
                  </a:txBody>
                  <a:tcPr marL="9525" marR="9525" marT="9525" marB="0" anchor="b"/>
                </a:tc>
                <a:tc>
                  <a:txBody>
                    <a:bodyPr/>
                    <a:lstStyle/>
                    <a:p>
                      <a:pPr algn="l" fontAlgn="b"/>
                      <a:endParaRPr lang="en-US" sz="1100" b="0" i="0" u="none" strike="noStrike">
                        <a:solidFill>
                          <a:srgbClr val="000000"/>
                        </a:solidFill>
                        <a:latin typeface="Calibri"/>
                      </a:endParaRPr>
                    </a:p>
                  </a:txBody>
                  <a:tcPr marL="9525" marR="9525" marT="9525" marB="0" anchor="b"/>
                </a:tc>
              </a:tr>
              <a:tr h="111446">
                <a:tc>
                  <a:txBody>
                    <a:bodyPr/>
                    <a:lstStyle/>
                    <a:p>
                      <a:pPr algn="l" fontAlgn="b"/>
                      <a:r>
                        <a:rPr lang="en-US" sz="1100" b="0" i="0" u="none" strike="noStrike" dirty="0">
                          <a:solidFill>
                            <a:srgbClr val="000000"/>
                          </a:solidFill>
                          <a:latin typeface="Calibri"/>
                        </a:rPr>
                        <a:t>Double-layer woven clothing including</a:t>
                      </a:r>
                    </a:p>
                  </a:txBody>
                  <a:tcPr marL="9525" marR="9525" marT="9525" marB="0" anchor="b"/>
                </a:tc>
                <a:tc>
                  <a:txBody>
                    <a:bodyPr/>
                    <a:lstStyle/>
                    <a:p>
                      <a:pPr algn="l" fontAlgn="b"/>
                      <a:r>
                        <a:rPr lang="en-US" sz="1100" b="0" i="0" u="none" strike="noStrike">
                          <a:solidFill>
                            <a:srgbClr val="000000"/>
                          </a:solidFill>
                          <a:latin typeface="Calibri"/>
                        </a:rPr>
                        <a:t>77°</a:t>
                      </a:r>
                    </a:p>
                  </a:txBody>
                  <a:tcPr marL="9525" marR="9525" marT="9525" marB="0" anchor="b"/>
                </a:tc>
              </a:tr>
              <a:tr h="111446">
                <a:tc>
                  <a:txBody>
                    <a:bodyPr/>
                    <a:lstStyle/>
                    <a:p>
                      <a:pPr algn="l" fontAlgn="b"/>
                      <a:r>
                        <a:rPr lang="en-US" sz="1100" b="0" i="0" u="none" strike="noStrike" dirty="0">
                          <a:solidFill>
                            <a:srgbClr val="000000"/>
                          </a:solidFill>
                          <a:latin typeface="Calibri"/>
                        </a:rPr>
                        <a:t>coveralls, jackets and sweatshirts</a:t>
                      </a:r>
                    </a:p>
                  </a:txBody>
                  <a:tcPr marL="9525" marR="9525" marT="9525" marB="0" anchor="b"/>
                </a:tc>
                <a:tc>
                  <a:txBody>
                    <a:bodyPr/>
                    <a:lstStyle/>
                    <a:p>
                      <a:pPr algn="l" fontAlgn="b"/>
                      <a:endParaRPr lang="en-US" sz="1100" b="0" i="0" u="none" strike="noStrike">
                        <a:solidFill>
                          <a:srgbClr val="000000"/>
                        </a:solidFill>
                        <a:latin typeface="Calibri"/>
                      </a:endParaRPr>
                    </a:p>
                  </a:txBody>
                  <a:tcPr marL="9525" marR="9525" marT="9525" marB="0" anchor="b"/>
                </a:tc>
              </a:tr>
              <a:tr h="111446">
                <a:tc>
                  <a:txBody>
                    <a:bodyPr/>
                    <a:lstStyle/>
                    <a:p>
                      <a:pPr algn="l" fontAlgn="b"/>
                      <a:r>
                        <a:rPr lang="en-US" sz="1100" b="0" i="0" u="none" strike="noStrike" dirty="0">
                          <a:solidFill>
                            <a:srgbClr val="000000"/>
                          </a:solidFill>
                          <a:latin typeface="Calibri"/>
                        </a:rPr>
                        <a:t>All other clothing </a:t>
                      </a:r>
                    </a:p>
                  </a:txBody>
                  <a:tcPr marL="9525" marR="9525" marT="9525" marB="0" anchor="b"/>
                </a:tc>
                <a:tc>
                  <a:txBody>
                    <a:bodyPr/>
                    <a:lstStyle/>
                    <a:p>
                      <a:pPr algn="l" fontAlgn="b"/>
                      <a:r>
                        <a:rPr lang="en-US" sz="1100" b="0" i="0" u="none" strike="noStrike">
                          <a:solidFill>
                            <a:srgbClr val="000000"/>
                          </a:solidFill>
                          <a:latin typeface="Calibri"/>
                        </a:rPr>
                        <a:t>89°</a:t>
                      </a:r>
                    </a:p>
                  </a:txBody>
                  <a:tcPr marL="9525" marR="9525" marT="9525" marB="0" anchor="b"/>
                </a:tc>
              </a:tr>
              <a:tr h="197727">
                <a:tc>
                  <a:txBody>
                    <a:bodyPr/>
                    <a:lstStyle/>
                    <a:p>
                      <a:pPr algn="l" fontAlgn="b"/>
                      <a:r>
                        <a:rPr lang="en-US" sz="1000" b="0" i="0" u="none" strike="noStrike" dirty="0">
                          <a:solidFill>
                            <a:srgbClr val="000000"/>
                          </a:solidFill>
                          <a:latin typeface="Calibri"/>
                        </a:rPr>
                        <a:t>Note: There is no requirement to maintain temperature records. </a:t>
                      </a:r>
                    </a:p>
                  </a:txBody>
                  <a:tcPr marL="9525" marR="9525" marT="9525" marB="0" anchor="b"/>
                </a:tc>
                <a:tc>
                  <a:txBody>
                    <a:bodyPr/>
                    <a:lstStyle/>
                    <a:p>
                      <a:pPr algn="l" fontAlgn="b"/>
                      <a:r>
                        <a:rPr lang="en-US" sz="1000" b="0" i="0" u="none" strike="noStrike" dirty="0">
                          <a:solidFill>
                            <a:srgbClr val="000000"/>
                          </a:solidFill>
                          <a:latin typeface="Calibri"/>
                        </a:rPr>
                        <a:t>The temperatures in Table 1 were developed based on</a:t>
                      </a:r>
                    </a:p>
                  </a:txBody>
                  <a:tcPr marL="9525" marR="9525" marT="9525" marB="0" anchor="b"/>
                </a:tc>
              </a:tr>
              <a:tr h="2744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latin typeface="+mn-lt"/>
                        </a:rPr>
                        <a:t>Washington state data and are not applicable in other States. </a:t>
                      </a:r>
                    </a:p>
                    <a:p>
                      <a:endParaRPr lang="en-US" dirty="0"/>
                    </a:p>
                  </a:txBody>
                  <a:tcPr marL="9525" marR="9525" marT="9525" marB="0" anchor="b"/>
                </a:tc>
                <a:tc>
                  <a:txBody>
                    <a:bodyPr/>
                    <a:lstStyle/>
                    <a:p>
                      <a:pPr algn="l" fontAlgn="b"/>
                      <a:endParaRPr lang="en-US" sz="1000" b="0" i="0" u="none" strike="noStrike" dirty="0">
                        <a:solidFill>
                          <a:srgbClr val="000000"/>
                        </a:solidFill>
                        <a:latin typeface="Calibri"/>
                      </a:endParaRPr>
                    </a:p>
                  </a:txBody>
                  <a:tcPr marL="9525" marR="9525" marT="9525" marB="0" anchor="b"/>
                </a:tc>
              </a:tr>
              <a:tr h="685216">
                <a:tc>
                  <a:txBody>
                    <a:bodyPr/>
                    <a:lstStyle/>
                    <a:p>
                      <a:endParaRPr lang="en-US" dirty="0"/>
                    </a:p>
                  </a:txBody>
                  <a:tcPr marL="9525" marR="9525" marT="9525" marB="0" anchor="b"/>
                </a:tc>
                <a:tc>
                  <a:txBody>
                    <a:bodyPr/>
                    <a:lstStyle/>
                    <a:p>
                      <a:pPr algn="l" fontAlgn="b"/>
                      <a:endParaRPr lang="en-US" sz="1000" b="0" i="0" u="none" strike="noStrike" dirty="0">
                        <a:solidFill>
                          <a:srgbClr val="000000"/>
                        </a:solidFill>
                        <a:latin typeface="Calibri"/>
                      </a:endParaRPr>
                    </a:p>
                  </a:txBody>
                  <a:tcPr marL="9525" marR="9525" marT="9525" marB="0" anchor="b"/>
                </a:tc>
              </a:tr>
            </a:tbl>
          </a:graphicData>
        </a:graphic>
      </p:graphicFrame>
    </p:spTree>
    <p:extLst>
      <p:ext uri="{BB962C8B-B14F-4D97-AF65-F5344CB8AC3E}">
        <p14:creationId xmlns:p14="http://schemas.microsoft.com/office/powerpoint/2010/main" xmlns="" val="30670360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Occupational Exposure to Heat and Cold Stress Continued</a:t>
            </a:r>
            <a:endParaRPr lang="en-US" b="1" dirty="0"/>
          </a:p>
        </p:txBody>
      </p:sp>
      <p:sp>
        <p:nvSpPr>
          <p:cNvPr id="3" name="Content Placeholder 2"/>
          <p:cNvSpPr>
            <a:spLocks noGrp="1"/>
          </p:cNvSpPr>
          <p:nvPr>
            <p:ph idx="1"/>
          </p:nvPr>
        </p:nvSpPr>
        <p:spPr/>
        <p:txBody>
          <a:bodyPr>
            <a:normAutofit/>
          </a:bodyPr>
          <a:lstStyle/>
          <a:p>
            <a:pPr>
              <a:buClrTx/>
            </a:pPr>
            <a:r>
              <a:rPr lang="en-US" sz="2000" dirty="0" smtClean="0"/>
              <a:t>2 Employee training.   Training on the following topics must be provided to all employees who may be exposed to outdoor heat at or above temperatures listed in Table #1</a:t>
            </a:r>
          </a:p>
          <a:p>
            <a:pPr marL="457200" indent="-457200">
              <a:buClrTx/>
              <a:buFont typeface="+mj-lt"/>
              <a:buAutoNum type="alphaLcParenR"/>
            </a:pPr>
            <a:r>
              <a:rPr lang="en-US" sz="2000" dirty="0" smtClean="0"/>
              <a:t>The environmental factors that contribute to the risk of heat-related illness.</a:t>
            </a:r>
          </a:p>
          <a:p>
            <a:pPr marL="457200" indent="-457200">
              <a:buClrTx/>
              <a:buFont typeface="+mj-lt"/>
              <a:buAutoNum type="alphaLcParenR"/>
            </a:pPr>
            <a:r>
              <a:rPr lang="en-US" sz="2000" dirty="0" smtClean="0"/>
              <a:t>General awareness of personal factors that may increase susceptibility to heat-related illness including, but not limited to, an individual’s age, degree of acclimatization, medical conditions, drinking water consumption, alcohol use, caffeine use, nicotine use, and use of medications that affect the body’s response to heat.   This info if for the employee’s personal use</a:t>
            </a:r>
          </a:p>
          <a:p>
            <a:pPr marL="457200" indent="-457200">
              <a:buClrTx/>
              <a:buFont typeface="+mj-lt"/>
              <a:buAutoNum type="alphaLcParenR"/>
            </a:pPr>
            <a:r>
              <a:rPr lang="en-US" sz="2000" dirty="0" smtClean="0"/>
              <a:t>The importance of removing heat-restraining PPE such as non-breathable chemical resistant clothing during all breaks.</a:t>
            </a:r>
            <a:endParaRPr lang="en-US" sz="2000" dirty="0"/>
          </a:p>
        </p:txBody>
      </p:sp>
    </p:spTree>
    <p:extLst>
      <p:ext uri="{BB962C8B-B14F-4D97-AF65-F5344CB8AC3E}">
        <p14:creationId xmlns:p14="http://schemas.microsoft.com/office/powerpoint/2010/main" xmlns="" val="2533418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a:t>
            </a:r>
            <a:r>
              <a:rPr lang="en-US" sz="3600" b="1" dirty="0"/>
              <a:t>Automotive </a:t>
            </a:r>
            <a:r>
              <a:rPr lang="en-US" sz="3600" b="1" dirty="0" smtClean="0"/>
              <a:t>Fire </a:t>
            </a:r>
            <a:r>
              <a:rPr lang="en-US" sz="3600" b="1" dirty="0"/>
              <a:t>A</a:t>
            </a:r>
            <a:r>
              <a:rPr lang="en-US" sz="3600" b="1" dirty="0" smtClean="0"/>
              <a:t>pparatus </a:t>
            </a:r>
            <a:r>
              <a:rPr lang="en-US" sz="3600" b="1" dirty="0"/>
              <a:t>D</a:t>
            </a:r>
            <a:r>
              <a:rPr lang="en-US" sz="3600" b="1" dirty="0" smtClean="0"/>
              <a:t>esign </a:t>
            </a:r>
            <a:r>
              <a:rPr lang="en-US" sz="3600" b="1" dirty="0"/>
              <a:t>and C</a:t>
            </a:r>
            <a:r>
              <a:rPr lang="en-US" sz="3600" b="1" dirty="0" smtClean="0"/>
              <a:t>onstruction WAC</a:t>
            </a:r>
            <a:r>
              <a:rPr lang="en-US" sz="3600" b="1" dirty="0"/>
              <a:t> 296-305-04501</a:t>
            </a:r>
            <a:endParaRPr lang="en-US" sz="3600" dirty="0"/>
          </a:p>
        </p:txBody>
      </p:sp>
      <p:sp>
        <p:nvSpPr>
          <p:cNvPr id="3" name="Content Placeholder 2"/>
          <p:cNvSpPr>
            <a:spLocks noGrp="1"/>
          </p:cNvSpPr>
          <p:nvPr>
            <p:ph idx="1"/>
          </p:nvPr>
        </p:nvSpPr>
        <p:spPr/>
        <p:txBody>
          <a:bodyPr>
            <a:normAutofit/>
          </a:bodyPr>
          <a:lstStyle/>
          <a:p>
            <a:pPr marL="0" indent="0" algn="ctr">
              <a:buNone/>
            </a:pPr>
            <a:r>
              <a:rPr lang="en-US" sz="2800" b="1" u="sng" dirty="0" smtClean="0"/>
              <a:t>Amended Section!</a:t>
            </a:r>
          </a:p>
          <a:p>
            <a:pPr marL="0" indent="0" algn="ctr">
              <a:buNone/>
            </a:pPr>
            <a:r>
              <a:rPr lang="en-US" sz="2800" b="1" u="sng" dirty="0" smtClean="0">
                <a:solidFill>
                  <a:srgbClr val="FF0000"/>
                </a:solidFill>
              </a:rPr>
              <a:t>Impact? Yes</a:t>
            </a:r>
          </a:p>
          <a:p>
            <a:pPr>
              <a:buClr>
                <a:schemeClr val="tx1"/>
              </a:buClr>
            </a:pPr>
            <a:r>
              <a:rPr lang="en-US" sz="2800" dirty="0" smtClean="0"/>
              <a:t>All Hoses and Equipment must be secured</a:t>
            </a:r>
          </a:p>
          <a:p>
            <a:pPr>
              <a:buClr>
                <a:schemeClr val="tx1"/>
              </a:buClr>
            </a:pPr>
            <a:r>
              <a:rPr lang="en-US" sz="2800" dirty="0" smtClean="0"/>
              <a:t>ERG can be digital</a:t>
            </a:r>
          </a:p>
          <a:p>
            <a:pPr>
              <a:buClr>
                <a:schemeClr val="tx1"/>
              </a:buClr>
            </a:pPr>
            <a:r>
              <a:rPr lang="en-US" sz="2800" dirty="0" smtClean="0"/>
              <a:t>Wheel Chocks must be rated for apparatus they are used with if GVW&gt;20,000 lbs</a:t>
            </a:r>
          </a:p>
          <a:p>
            <a:pPr marL="0" indent="0">
              <a:buNone/>
            </a:pPr>
            <a:endParaRPr lang="en-US" sz="2800" dirty="0" smtClean="0"/>
          </a:p>
          <a:p>
            <a:pPr>
              <a:buClrTx/>
            </a:pPr>
            <a:r>
              <a:rPr lang="en-US" sz="2800" dirty="0" smtClean="0"/>
              <a:t>Recommend Policy and practice of securing all equipment</a:t>
            </a:r>
            <a:endParaRPr lang="en-US" sz="2800" dirty="0"/>
          </a:p>
        </p:txBody>
      </p:sp>
    </p:spTree>
    <p:extLst>
      <p:ext uri="{BB962C8B-B14F-4D97-AF65-F5344CB8AC3E}">
        <p14:creationId xmlns:p14="http://schemas.microsoft.com/office/powerpoint/2010/main" xmlns="" val="5661088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Occupational Exposure to Heat and Cold Stress Continued</a:t>
            </a:r>
            <a:endParaRPr lang="en-US" b="1" dirty="0"/>
          </a:p>
        </p:txBody>
      </p:sp>
      <p:sp>
        <p:nvSpPr>
          <p:cNvPr id="3" name="Content Placeholder 2"/>
          <p:cNvSpPr>
            <a:spLocks noGrp="1"/>
          </p:cNvSpPr>
          <p:nvPr>
            <p:ph idx="1"/>
          </p:nvPr>
        </p:nvSpPr>
        <p:spPr/>
        <p:txBody>
          <a:bodyPr>
            <a:normAutofit/>
          </a:bodyPr>
          <a:lstStyle/>
          <a:p>
            <a:pPr>
              <a:buClrTx/>
            </a:pPr>
            <a:r>
              <a:rPr lang="en-US" sz="2000" dirty="0" smtClean="0"/>
              <a:t>d) The importance of frequent consumption of small quantities of drinking water or other acceptable beverage.</a:t>
            </a:r>
          </a:p>
          <a:p>
            <a:pPr>
              <a:buClrTx/>
            </a:pPr>
            <a:r>
              <a:rPr lang="en-US" sz="2000" dirty="0" smtClean="0"/>
              <a:t>e) The importance of acclimatization.</a:t>
            </a:r>
          </a:p>
          <a:p>
            <a:pPr>
              <a:buClrTx/>
            </a:pPr>
            <a:r>
              <a:rPr lang="en-US" sz="2000" dirty="0" smtClean="0"/>
              <a:t>f) The different types of heat-related illness and their common signs &amp; symptoms.</a:t>
            </a:r>
          </a:p>
          <a:p>
            <a:pPr>
              <a:buClrTx/>
            </a:pPr>
            <a:r>
              <a:rPr lang="en-US" sz="2000" dirty="0" smtClean="0"/>
              <a:t>g) The importance of immediately reporting signs and symptoms of heat-related illness in either themselves or in coworkers to the person in charge and the procedures the employee must follow including appropriate emergency response procedures.</a:t>
            </a:r>
          </a:p>
          <a:p>
            <a:pPr>
              <a:buClrTx/>
            </a:pPr>
            <a:r>
              <a:rPr lang="en-US" sz="2000" dirty="0" smtClean="0"/>
              <a:t>3) Supervisor Training.   Prior to supervising employees working in outdoor environments with heat exposure at or above the temperatures listed in table 1, supervisors must have completed training on the following topics:</a:t>
            </a:r>
          </a:p>
          <a:p>
            <a:pPr>
              <a:buClrTx/>
            </a:pPr>
            <a:r>
              <a:rPr lang="en-US" sz="2000" dirty="0" smtClean="0"/>
              <a:t>Review A-D</a:t>
            </a:r>
          </a:p>
          <a:p>
            <a:endParaRPr lang="en-US" sz="2000" dirty="0"/>
          </a:p>
        </p:txBody>
      </p:sp>
    </p:spTree>
    <p:extLst>
      <p:ext uri="{BB962C8B-B14F-4D97-AF65-F5344CB8AC3E}">
        <p14:creationId xmlns:p14="http://schemas.microsoft.com/office/powerpoint/2010/main" xmlns="" val="9945490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Occupational Exposure to Heat and Cold Stress Continued</a:t>
            </a:r>
            <a:endParaRPr lang="en-US" b="1" dirty="0"/>
          </a:p>
        </p:txBody>
      </p:sp>
      <p:sp>
        <p:nvSpPr>
          <p:cNvPr id="3" name="Content Placeholder 2"/>
          <p:cNvSpPr>
            <a:spLocks noGrp="1"/>
          </p:cNvSpPr>
          <p:nvPr>
            <p:ph idx="1"/>
          </p:nvPr>
        </p:nvSpPr>
        <p:spPr/>
        <p:txBody>
          <a:bodyPr>
            <a:normAutofit/>
          </a:bodyPr>
          <a:lstStyle/>
          <a:p>
            <a:pPr>
              <a:buClrTx/>
            </a:pPr>
            <a:r>
              <a:rPr lang="en-US" sz="2000" dirty="0" smtClean="0"/>
              <a:t>4) The fire department shall rotate crews as necessary to allow for rehabilitation.</a:t>
            </a:r>
          </a:p>
          <a:p>
            <a:pPr>
              <a:buClrTx/>
            </a:pPr>
            <a:r>
              <a:rPr lang="en-US" sz="2000" dirty="0" smtClean="0"/>
              <a:t>5) All members shall be provided training and information on how the body regulates core temperatures and how to recognize the signs, symptoms and controls for heat and cold stress.</a:t>
            </a:r>
          </a:p>
          <a:p>
            <a:pPr>
              <a:buClrTx/>
            </a:pPr>
            <a:r>
              <a:rPr lang="en-US" sz="2000" dirty="0" smtClean="0"/>
              <a:t>6) All members shall be provided training on the department’s guidelines addressing heat and cold stress.</a:t>
            </a:r>
          </a:p>
          <a:p>
            <a:pPr>
              <a:buClrTx/>
            </a:pPr>
            <a:r>
              <a:rPr lang="en-US" sz="2000" dirty="0" smtClean="0"/>
              <a:t>7) Employees are responsible for monitoring their own personal factors for heat-related illness including consumption of water or other acceptable beverages to ensure hydration.</a:t>
            </a:r>
          </a:p>
          <a:p>
            <a:pPr>
              <a:buClrTx/>
            </a:pPr>
            <a:r>
              <a:rPr lang="en-US" sz="2000" dirty="0" smtClean="0"/>
              <a:t>8) A rehabilitation area shall be designate with features that provide shade or air conditioning with a place to sit for extremely hot environments.</a:t>
            </a:r>
          </a:p>
          <a:p>
            <a:endParaRPr lang="en-US" sz="2000" dirty="0"/>
          </a:p>
        </p:txBody>
      </p:sp>
    </p:spTree>
    <p:extLst>
      <p:ext uri="{BB962C8B-B14F-4D97-AF65-F5344CB8AC3E}">
        <p14:creationId xmlns:p14="http://schemas.microsoft.com/office/powerpoint/2010/main" xmlns="" val="15908768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Occupational Exposure to Heat and Cold Stress Continued</a:t>
            </a:r>
            <a:endParaRPr lang="en-US" b="1" dirty="0"/>
          </a:p>
        </p:txBody>
      </p:sp>
      <p:sp>
        <p:nvSpPr>
          <p:cNvPr id="3" name="Content Placeholder 2"/>
          <p:cNvSpPr>
            <a:spLocks noGrp="1"/>
          </p:cNvSpPr>
          <p:nvPr>
            <p:ph idx="1"/>
          </p:nvPr>
        </p:nvSpPr>
        <p:spPr/>
        <p:txBody>
          <a:bodyPr>
            <a:normAutofit/>
          </a:bodyPr>
          <a:lstStyle/>
          <a:p>
            <a:pPr>
              <a:buClrTx/>
            </a:pPr>
            <a:r>
              <a:rPr lang="en-US" sz="2000" dirty="0" smtClean="0"/>
              <a:t>9) A rehab area shall be designated with features that provide dry protected areas out of the wind or rain and a heated area with a place to sit for extremely cold or wet environments.</a:t>
            </a:r>
          </a:p>
          <a:p>
            <a:pPr>
              <a:buClrTx/>
            </a:pPr>
            <a:r>
              <a:rPr lang="en-US" sz="2000" dirty="0" smtClean="0"/>
              <a:t>10) Multiple rehab areas must be set up if the geographical area or size of the scene creates barriers limiting member's access to rehab.</a:t>
            </a:r>
          </a:p>
          <a:p>
            <a:pPr>
              <a:buClrTx/>
            </a:pPr>
            <a:r>
              <a:rPr lang="en-US" sz="2000" dirty="0" smtClean="0"/>
              <a:t>11) The rehab area shall be of sufficient size to accommodate the number of crews using the area at the same time.</a:t>
            </a:r>
          </a:p>
          <a:p>
            <a:pPr>
              <a:buClrTx/>
            </a:pPr>
            <a:r>
              <a:rPr lang="en-US" sz="2000" dirty="0" smtClean="0"/>
              <a:t>12)Members entering the rehab area that feel warm or hot shall remove their PPE.   Personnel trained in basic life support shall evaluate the member and institute active or passive cooling as indicated.</a:t>
            </a:r>
          </a:p>
          <a:p>
            <a:pPr>
              <a:buClrTx/>
            </a:pPr>
            <a:r>
              <a:rPr lang="en-US" sz="2000" dirty="0" smtClean="0"/>
              <a:t>13) At minimum, a person trained in BLS with the knowledge and training needed shall be located in the rehab area to conduct medical monitoring and evaluation of crews entering the rehab area.</a:t>
            </a:r>
            <a:endParaRPr lang="en-US" sz="2000" dirty="0"/>
          </a:p>
        </p:txBody>
      </p:sp>
    </p:spTree>
    <p:extLst>
      <p:ext uri="{BB962C8B-B14F-4D97-AF65-F5344CB8AC3E}">
        <p14:creationId xmlns:p14="http://schemas.microsoft.com/office/powerpoint/2010/main" xmlns="" val="40607395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Occupational Exposure to Heat and Cold Stress Continued</a:t>
            </a:r>
            <a:endParaRPr lang="en-US" b="1" dirty="0"/>
          </a:p>
        </p:txBody>
      </p:sp>
      <p:sp>
        <p:nvSpPr>
          <p:cNvPr id="3" name="Content Placeholder 2"/>
          <p:cNvSpPr>
            <a:spLocks noGrp="1"/>
          </p:cNvSpPr>
          <p:nvPr>
            <p:ph idx="1"/>
          </p:nvPr>
        </p:nvSpPr>
        <p:spPr/>
        <p:txBody>
          <a:bodyPr>
            <a:normAutofit/>
          </a:bodyPr>
          <a:lstStyle/>
          <a:p>
            <a:pPr>
              <a:buClrTx/>
            </a:pPr>
            <a:r>
              <a:rPr lang="en-US" sz="2000" dirty="0" smtClean="0"/>
              <a:t>14) Members shall not be release from rehabilitation until a  person trained in BLS okays their return to work.</a:t>
            </a:r>
          </a:p>
          <a:p>
            <a:pPr>
              <a:buClrTx/>
            </a:pPr>
            <a:r>
              <a:rPr lang="en-US" sz="2000" dirty="0" smtClean="0"/>
              <a:t>15)Supervisors shall access their crew at least every forty-five minutes and more frequently when climatic conditions warrant to determine their need for rehab.</a:t>
            </a:r>
          </a:p>
          <a:p>
            <a:pPr>
              <a:buClrTx/>
            </a:pPr>
            <a:r>
              <a:rPr lang="en-US" sz="2000" dirty="0" smtClean="0"/>
              <a:t>16)Members on emergency scenes and during exercises shall be provided a minimum of one quart of water per hour when climatic conditions present heat or cold stress hazards.  After one hour, caloric and electrolyte replacement must be considered.</a:t>
            </a:r>
          </a:p>
          <a:p>
            <a:pPr>
              <a:buClrTx/>
            </a:pPr>
            <a:r>
              <a:rPr lang="en-US" sz="2000" dirty="0" smtClean="0"/>
              <a:t>Review A-C</a:t>
            </a:r>
          </a:p>
          <a:p>
            <a:pPr>
              <a:buClrTx/>
            </a:pPr>
            <a:r>
              <a:rPr lang="en-US" sz="2000" dirty="0" smtClean="0"/>
              <a:t>17) Employees showing signs or complaining of symptoms of heat-related illness must be relieved from duty, provided with a sufficient means to reduce body temperature, and monitored to determine whether medical attention is necessary.</a:t>
            </a:r>
          </a:p>
          <a:p>
            <a:endParaRPr lang="en-US" dirty="0"/>
          </a:p>
        </p:txBody>
      </p:sp>
    </p:spTree>
    <p:extLst>
      <p:ext uri="{BB962C8B-B14F-4D97-AF65-F5344CB8AC3E}">
        <p14:creationId xmlns:p14="http://schemas.microsoft.com/office/powerpoint/2010/main" xmlns="" val="2523559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Aircraft Rescue and Firefighting</a:t>
            </a:r>
            <a:br>
              <a:rPr lang="en-US" b="1" dirty="0" smtClean="0"/>
            </a:br>
            <a:r>
              <a:rPr lang="en-US" b="1" dirty="0" smtClean="0"/>
              <a:t>WAC 296-305-05013</a:t>
            </a:r>
            <a:endParaRPr lang="en-US" b="1" dirty="0"/>
          </a:p>
        </p:txBody>
      </p:sp>
      <p:sp>
        <p:nvSpPr>
          <p:cNvPr id="3" name="Content Placeholder 2"/>
          <p:cNvSpPr>
            <a:spLocks noGrp="1"/>
          </p:cNvSpPr>
          <p:nvPr>
            <p:ph idx="1"/>
          </p:nvPr>
        </p:nvSpPr>
        <p:spPr/>
        <p:txBody>
          <a:bodyPr/>
          <a:lstStyle/>
          <a:p>
            <a:pPr marL="114300" indent="0" algn="ctr">
              <a:buClrTx/>
              <a:buNone/>
            </a:pPr>
            <a:r>
              <a:rPr lang="en-US" b="1" u="sng" dirty="0" smtClean="0"/>
              <a:t>Amended section!</a:t>
            </a:r>
          </a:p>
          <a:p>
            <a:pPr marL="114300" indent="0" algn="ctr">
              <a:buClrTx/>
              <a:buNone/>
            </a:pPr>
            <a:r>
              <a:rPr lang="en-US" b="1" u="sng" dirty="0" smtClean="0">
                <a:solidFill>
                  <a:srgbClr val="FF0000"/>
                </a:solidFill>
              </a:rPr>
              <a:t>Impact? Yes</a:t>
            </a:r>
          </a:p>
          <a:p>
            <a:pPr marL="114300" indent="0" algn="ctr">
              <a:buClrTx/>
              <a:buNone/>
            </a:pPr>
            <a:endParaRPr lang="en-US" b="1" u="sng" dirty="0" smtClean="0">
              <a:solidFill>
                <a:srgbClr val="FF0000"/>
              </a:solidFill>
            </a:endParaRPr>
          </a:p>
          <a:p>
            <a:pPr>
              <a:buClrTx/>
            </a:pPr>
            <a:r>
              <a:rPr lang="en-US" dirty="0" smtClean="0"/>
              <a:t>1)Fire Departments that expect to respond to aircraft fires shall meet the applicable portions of the 2008 edition of NFPA 402, Guide for Aircraft Rescue and Firefighting operations.</a:t>
            </a:r>
          </a:p>
          <a:p>
            <a:pPr>
              <a:buClrTx/>
            </a:pPr>
            <a:r>
              <a:rPr lang="en-US" dirty="0" smtClean="0"/>
              <a:t>2) Airport based fire departments shall meet the applicable portions of the 2008 edition of the NFPA 402, guide to aircraft rescue and firefighting operations.</a:t>
            </a:r>
            <a:endParaRPr lang="en-US" dirty="0"/>
          </a:p>
        </p:txBody>
      </p:sp>
    </p:spTree>
    <p:extLst>
      <p:ext uri="{BB962C8B-B14F-4D97-AF65-F5344CB8AC3E}">
        <p14:creationId xmlns:p14="http://schemas.microsoft.com/office/powerpoint/2010/main" xmlns="" val="42932982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Technical Rescue</a:t>
            </a:r>
            <a:br>
              <a:rPr lang="en-US" b="1" dirty="0" smtClean="0"/>
            </a:br>
            <a:r>
              <a:rPr lang="en-US" b="1" dirty="0" smtClean="0"/>
              <a:t>WAC 296-305-05101</a:t>
            </a:r>
            <a:endParaRPr lang="en-US" b="1" dirty="0"/>
          </a:p>
        </p:txBody>
      </p:sp>
      <p:sp>
        <p:nvSpPr>
          <p:cNvPr id="3" name="Content Placeholder 2"/>
          <p:cNvSpPr>
            <a:spLocks noGrp="1"/>
          </p:cNvSpPr>
          <p:nvPr>
            <p:ph idx="1"/>
          </p:nvPr>
        </p:nvSpPr>
        <p:spPr/>
        <p:txBody>
          <a:bodyPr>
            <a:normAutofit/>
          </a:bodyPr>
          <a:lstStyle/>
          <a:p>
            <a:pPr marL="114300" indent="0" algn="ctr">
              <a:buNone/>
            </a:pPr>
            <a:r>
              <a:rPr lang="en-US" sz="2000" b="1" u="sng" dirty="0" smtClean="0"/>
              <a:t>New Section!</a:t>
            </a:r>
          </a:p>
          <a:p>
            <a:pPr marL="114300" indent="0" algn="ctr">
              <a:buNone/>
            </a:pPr>
            <a:r>
              <a:rPr lang="en-US" sz="2000" b="1" u="sng" dirty="0" smtClean="0"/>
              <a:t>Impact? No</a:t>
            </a:r>
          </a:p>
          <a:p>
            <a:endParaRPr lang="en-US" sz="2000" dirty="0" smtClean="0"/>
          </a:p>
          <a:p>
            <a:pPr>
              <a:buClrTx/>
            </a:pPr>
            <a:r>
              <a:rPr lang="en-US" sz="2000" dirty="0" smtClean="0"/>
              <a:t>General Requirements 296-305-05101</a:t>
            </a:r>
          </a:p>
          <a:p>
            <a:pPr>
              <a:buClrTx/>
            </a:pPr>
            <a:r>
              <a:rPr lang="en-US" sz="2000" dirty="0" smtClean="0"/>
              <a:t>Technical Rescue Training 296-305-05103</a:t>
            </a:r>
          </a:p>
          <a:p>
            <a:pPr>
              <a:buClrTx/>
            </a:pPr>
            <a:r>
              <a:rPr lang="en-US" sz="2000" dirty="0" smtClean="0"/>
              <a:t>Technical Rescue Standard Operating procedures 296-305-05105</a:t>
            </a:r>
          </a:p>
          <a:p>
            <a:pPr>
              <a:buClrTx/>
            </a:pPr>
            <a:r>
              <a:rPr lang="en-US" sz="2000" dirty="0" smtClean="0"/>
              <a:t>Technical Rescue Incident Response 296-305-05107</a:t>
            </a:r>
          </a:p>
          <a:p>
            <a:pPr>
              <a:buClrTx/>
            </a:pPr>
            <a:r>
              <a:rPr lang="en-US" sz="2000" dirty="0" smtClean="0"/>
              <a:t>Technical Rescue Equipment 296-305-05109</a:t>
            </a:r>
          </a:p>
          <a:p>
            <a:pPr>
              <a:buClrTx/>
            </a:pPr>
            <a:r>
              <a:rPr lang="en-US" sz="2000" dirty="0" smtClean="0"/>
              <a:t>Technical Rescue Safety 296-305-05111</a:t>
            </a:r>
          </a:p>
          <a:p>
            <a:pPr>
              <a:buClrTx/>
            </a:pPr>
            <a:r>
              <a:rPr lang="en-US" sz="2000" dirty="0" smtClean="0"/>
              <a:t>Technical Rescue operational specialties 296-305-05113</a:t>
            </a:r>
          </a:p>
          <a:p>
            <a:endParaRPr lang="en-US" sz="2000" dirty="0"/>
          </a:p>
        </p:txBody>
      </p:sp>
    </p:spTree>
    <p:extLst>
      <p:ext uri="{BB962C8B-B14F-4D97-AF65-F5344CB8AC3E}">
        <p14:creationId xmlns:p14="http://schemas.microsoft.com/office/powerpoint/2010/main" xmlns="" val="566273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t>Training and Member Development WAC 296-305-05502</a:t>
            </a:r>
            <a:endParaRPr lang="en-US" sz="3600" b="1" dirty="0"/>
          </a:p>
        </p:txBody>
      </p:sp>
      <p:sp>
        <p:nvSpPr>
          <p:cNvPr id="3" name="Content Placeholder 2"/>
          <p:cNvSpPr>
            <a:spLocks noGrp="1"/>
          </p:cNvSpPr>
          <p:nvPr>
            <p:ph idx="1"/>
          </p:nvPr>
        </p:nvSpPr>
        <p:spPr/>
        <p:txBody>
          <a:bodyPr>
            <a:normAutofit fontScale="92500" lnSpcReduction="20000"/>
          </a:bodyPr>
          <a:lstStyle/>
          <a:p>
            <a:pPr marL="114300" indent="0" algn="ctr">
              <a:buNone/>
            </a:pPr>
            <a:r>
              <a:rPr lang="en-US" sz="2000" b="1" u="sng" dirty="0" smtClean="0"/>
              <a:t>New Section!</a:t>
            </a:r>
          </a:p>
          <a:p>
            <a:pPr marL="114300" indent="0" algn="ctr">
              <a:buNone/>
            </a:pPr>
            <a:r>
              <a:rPr lang="en-US" sz="2000" b="1" u="sng" dirty="0" smtClean="0">
                <a:solidFill>
                  <a:srgbClr val="FF0000"/>
                </a:solidFill>
              </a:rPr>
              <a:t>Impact? Yes</a:t>
            </a:r>
          </a:p>
          <a:p>
            <a:pPr marL="114300" indent="0">
              <a:buNone/>
            </a:pPr>
            <a:endParaRPr lang="en-US" sz="2000" dirty="0" smtClean="0"/>
          </a:p>
          <a:p>
            <a:r>
              <a:rPr lang="en-US" dirty="0" smtClean="0"/>
              <a:t>Continuing Education Live Fire training.</a:t>
            </a:r>
          </a:p>
          <a:p>
            <a:r>
              <a:rPr lang="en-US" dirty="0" smtClean="0"/>
              <a:t>The Fire department shall develop an ongoing proficiency cycle with the goal of preventing skill degradation.</a:t>
            </a:r>
          </a:p>
          <a:p>
            <a:r>
              <a:rPr lang="en-US" dirty="0" smtClean="0"/>
              <a:t>a) All members who engage in interior structural firefighting in IDLH conditions shall be provide live fire training appropriate to their assigned duties and the functions they are expected to perform  at least every three years.   Firefighters who do not receive this training in a three-year period will not be eligible to return to an interior structural firefighting assignment, an ICS established and a post incident analysis will meet this requirement, but for no more than two training evolutions.</a:t>
            </a:r>
          </a:p>
          <a:p>
            <a:r>
              <a:rPr lang="en-US" dirty="0" smtClean="0"/>
              <a:t>Asbestos  - Review entire section</a:t>
            </a:r>
          </a:p>
          <a:p>
            <a:r>
              <a:rPr lang="en-US" dirty="0" smtClean="0"/>
              <a:t>See Table 2</a:t>
            </a:r>
          </a:p>
          <a:p>
            <a:endParaRPr lang="en-US" sz="2000" dirty="0"/>
          </a:p>
        </p:txBody>
      </p:sp>
    </p:spTree>
    <p:extLst>
      <p:ext uri="{BB962C8B-B14F-4D97-AF65-F5344CB8AC3E}">
        <p14:creationId xmlns:p14="http://schemas.microsoft.com/office/powerpoint/2010/main" xmlns="" val="20073376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Training &amp; Member Development Continued</a:t>
            </a:r>
            <a:endParaRPr lang="en-US" b="1" dirty="0"/>
          </a:p>
        </p:txBody>
      </p:sp>
      <p:pic>
        <p:nvPicPr>
          <p:cNvPr id="1025" name="Picture 1"/>
          <p:cNvPicPr>
            <a:picLocks noGrp="1" noChangeAspect="1" noChangeArrowheads="1"/>
          </p:cNvPicPr>
          <p:nvPr>
            <p:ph idx="1"/>
          </p:nvPr>
        </p:nvPicPr>
        <p:blipFill>
          <a:blip r:embed="rId2" cstate="print"/>
          <a:srcRect l="24000" t="10313" r="22500" b="7500"/>
          <a:stretch>
            <a:fillRect/>
          </a:stretch>
        </p:blipFill>
        <p:spPr bwMode="auto">
          <a:xfrm>
            <a:off x="1905000" y="1600200"/>
            <a:ext cx="4572000" cy="5025290"/>
          </a:xfrm>
          <a:prstGeom prst="rect">
            <a:avLst/>
          </a:prstGeom>
          <a:noFill/>
          <a:ln w="9525">
            <a:noFill/>
            <a:miter lim="800000"/>
            <a:headEnd/>
            <a:tailEnd/>
          </a:ln>
        </p:spPr>
      </p:pic>
    </p:spTree>
    <p:extLst>
      <p:ext uri="{BB962C8B-B14F-4D97-AF65-F5344CB8AC3E}">
        <p14:creationId xmlns:p14="http://schemas.microsoft.com/office/powerpoint/2010/main" xmlns="" val="9169428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Training and Member Development Continued</a:t>
            </a:r>
            <a:endParaRPr lang="en-US" b="1" dirty="0"/>
          </a:p>
        </p:txBody>
      </p:sp>
      <p:pic>
        <p:nvPicPr>
          <p:cNvPr id="37890" name="Picture 2"/>
          <p:cNvPicPr>
            <a:picLocks noGrp="1" noChangeAspect="1" noChangeArrowheads="1"/>
          </p:cNvPicPr>
          <p:nvPr>
            <p:ph idx="1"/>
          </p:nvPr>
        </p:nvPicPr>
        <p:blipFill>
          <a:blip r:embed="rId2" cstate="print"/>
          <a:srcRect l="24000" t="8438" r="21750" b="8438"/>
          <a:stretch>
            <a:fillRect/>
          </a:stretch>
        </p:blipFill>
        <p:spPr bwMode="auto">
          <a:xfrm>
            <a:off x="2971800" y="1524000"/>
            <a:ext cx="3069176" cy="5029199"/>
          </a:xfrm>
          <a:prstGeom prst="rect">
            <a:avLst/>
          </a:prstGeom>
          <a:noFill/>
          <a:ln w="9525">
            <a:noFill/>
            <a:miter lim="800000"/>
            <a:headEnd/>
            <a:tailEnd/>
          </a:ln>
        </p:spPr>
      </p:pic>
    </p:spTree>
    <p:extLst>
      <p:ext uri="{BB962C8B-B14F-4D97-AF65-F5344CB8AC3E}">
        <p14:creationId xmlns:p14="http://schemas.microsoft.com/office/powerpoint/2010/main" xmlns="" val="37599947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1066800"/>
            <a:ext cx="7543800" cy="2593975"/>
          </a:xfrm>
        </p:spPr>
        <p:txBody>
          <a:bodyPr/>
          <a:lstStyle/>
          <a:p>
            <a:pPr algn="ctr"/>
            <a:r>
              <a:rPr lang="en-US" sz="5400" dirty="0" smtClean="0"/>
              <a:t>Changes For </a:t>
            </a:r>
            <a:r>
              <a:rPr lang="en-US" sz="5400" dirty="0" err="1" smtClean="0"/>
              <a:t>Wildland</a:t>
            </a:r>
            <a:r>
              <a:rPr lang="en-US" sz="5400" dirty="0" smtClean="0"/>
              <a:t> Firefighting </a:t>
            </a:r>
            <a:br>
              <a:rPr lang="en-US" sz="5400" dirty="0" smtClean="0"/>
            </a:br>
            <a:r>
              <a:rPr lang="en-US" sz="5400" dirty="0" smtClean="0"/>
              <a:t>WAC 296-305-0770 </a:t>
            </a:r>
            <a:endParaRPr lang="en-US" sz="5400" dirty="0"/>
          </a:p>
        </p:txBody>
      </p:sp>
    </p:spTree>
    <p:extLst>
      <p:ext uri="{BB962C8B-B14F-4D97-AF65-F5344CB8AC3E}">
        <p14:creationId xmlns:p14="http://schemas.microsoft.com/office/powerpoint/2010/main" xmlns="" val="325885482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Fire Service Equipment</a:t>
            </a:r>
            <a:r>
              <a:rPr lang="en-US" b="1" dirty="0"/>
              <a:t/>
            </a:r>
            <a:br>
              <a:rPr lang="en-US" b="1" dirty="0"/>
            </a:br>
            <a:r>
              <a:rPr lang="en-US" b="1" dirty="0" smtClean="0"/>
              <a:t>WAC 296-305-06001</a:t>
            </a:r>
            <a:endParaRPr lang="en-US" b="1" dirty="0"/>
          </a:p>
        </p:txBody>
      </p:sp>
      <p:sp>
        <p:nvSpPr>
          <p:cNvPr id="3" name="Content Placeholder 2"/>
          <p:cNvSpPr>
            <a:spLocks noGrp="1"/>
          </p:cNvSpPr>
          <p:nvPr>
            <p:ph idx="1"/>
          </p:nvPr>
        </p:nvSpPr>
        <p:spPr/>
        <p:txBody>
          <a:bodyPr>
            <a:normAutofit/>
          </a:bodyPr>
          <a:lstStyle/>
          <a:p>
            <a:pPr marL="0" indent="0" algn="ctr">
              <a:buNone/>
            </a:pPr>
            <a:r>
              <a:rPr lang="en-US" sz="2800" b="1" u="sng" dirty="0" smtClean="0"/>
              <a:t>Amended Section!</a:t>
            </a:r>
          </a:p>
          <a:p>
            <a:pPr marL="0" indent="0" algn="ctr">
              <a:buNone/>
            </a:pPr>
            <a:r>
              <a:rPr lang="en-US" sz="2800" b="1" u="sng" dirty="0" smtClean="0"/>
              <a:t> Impact? No </a:t>
            </a:r>
          </a:p>
          <a:p>
            <a:r>
              <a:rPr lang="en-US" sz="2800" dirty="0" smtClean="0"/>
              <a:t>However, using a cutting blade on a </a:t>
            </a:r>
            <a:r>
              <a:rPr lang="en-US" sz="2800" dirty="0" err="1" smtClean="0"/>
              <a:t>Stihl</a:t>
            </a:r>
            <a:r>
              <a:rPr lang="en-US" sz="2800" dirty="0" smtClean="0"/>
              <a:t> circular saw voids their warranty. Must use abrasive blades only.</a:t>
            </a:r>
            <a:endParaRPr lang="en-US" sz="2800" dirty="0"/>
          </a:p>
        </p:txBody>
      </p:sp>
    </p:spTree>
    <p:extLst>
      <p:ext uri="{BB962C8B-B14F-4D97-AF65-F5344CB8AC3E}">
        <p14:creationId xmlns:p14="http://schemas.microsoft.com/office/powerpoint/2010/main" xmlns="" val="10789554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u="sng" dirty="0" smtClean="0"/>
              <a:t>WILDLAND</a:t>
            </a:r>
            <a:r>
              <a:rPr lang="en-US" dirty="0" smtClean="0"/>
              <a:t>: An area in which development is essentially nonexistent, except for roads, railroads, powerlines, and similar transportation facilities.  Structures, in any, are widely scattered.</a:t>
            </a:r>
            <a:endParaRPr lang="en-US" dirty="0"/>
          </a:p>
        </p:txBody>
      </p:sp>
    </p:spTree>
    <p:extLst>
      <p:ext uri="{BB962C8B-B14F-4D97-AF65-F5344CB8AC3E}">
        <p14:creationId xmlns:p14="http://schemas.microsoft.com/office/powerpoint/2010/main" xmlns="" val="21421945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err="1" smtClean="0"/>
              <a:t>Wildland</a:t>
            </a:r>
            <a:r>
              <a:rPr lang="en-US" u="sng" dirty="0" smtClean="0"/>
              <a:t> Fires</a:t>
            </a:r>
            <a:r>
              <a:rPr lang="en-US" dirty="0" smtClean="0"/>
              <a:t>: Any nonstructure fire that occurs in the </a:t>
            </a:r>
            <a:r>
              <a:rPr lang="en-US" dirty="0" err="1" smtClean="0"/>
              <a:t>wildland</a:t>
            </a:r>
            <a:r>
              <a:rPr lang="en-US" dirty="0" smtClean="0"/>
              <a:t>.</a:t>
            </a:r>
          </a:p>
          <a:p>
            <a:r>
              <a:rPr lang="en-US" u="sng" dirty="0" err="1" smtClean="0"/>
              <a:t>Wildland</a:t>
            </a:r>
            <a:r>
              <a:rPr lang="en-US" u="sng" dirty="0" smtClean="0"/>
              <a:t> Firefighting</a:t>
            </a:r>
            <a:r>
              <a:rPr lang="en-US" dirty="0" smtClean="0"/>
              <a:t>: The activities of fire suppression and property conservation in woodlands, forests, grasslands, brush, and other such vegetation or any combination of vegetation, that is involved in a fir situation but is not within buildings or structures. </a:t>
            </a:r>
          </a:p>
          <a:p>
            <a:endParaRPr lang="en-US" dirty="0"/>
          </a:p>
        </p:txBody>
      </p:sp>
    </p:spTree>
    <p:extLst>
      <p:ext uri="{BB962C8B-B14F-4D97-AF65-F5344CB8AC3E}">
        <p14:creationId xmlns:p14="http://schemas.microsoft.com/office/powerpoint/2010/main" xmlns="" val="39507783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err="1" smtClean="0"/>
              <a:t>Wildland</a:t>
            </a:r>
            <a:r>
              <a:rPr lang="en-US" u="sng" dirty="0" smtClean="0"/>
              <a:t> Firefighting Enclosure</a:t>
            </a:r>
            <a:r>
              <a:rPr lang="en-US" dirty="0" smtClean="0"/>
              <a:t>: A fire apparatus enclosure with a minimum of three sides and a bottom.</a:t>
            </a:r>
          </a:p>
          <a:p>
            <a:r>
              <a:rPr lang="en-US" u="sng" dirty="0" err="1" smtClean="0"/>
              <a:t>Wildland</a:t>
            </a:r>
            <a:r>
              <a:rPr lang="en-US" u="sng" dirty="0" smtClean="0"/>
              <a:t> Urban Interface</a:t>
            </a:r>
            <a:r>
              <a:rPr lang="en-US" dirty="0" smtClean="0"/>
              <a:t>: The line, area, or zone where structures and other human development meet or intermingle with undeveloped </a:t>
            </a:r>
            <a:r>
              <a:rPr lang="en-US" dirty="0" err="1" smtClean="0"/>
              <a:t>wildland</a:t>
            </a:r>
            <a:r>
              <a:rPr lang="en-US" dirty="0" smtClean="0"/>
              <a:t> or vegetative fuels.</a:t>
            </a:r>
            <a:endParaRPr lang="en-US" dirty="0"/>
          </a:p>
        </p:txBody>
      </p:sp>
    </p:spTree>
    <p:extLst>
      <p:ext uri="{BB962C8B-B14F-4D97-AF65-F5344CB8AC3E}">
        <p14:creationId xmlns:p14="http://schemas.microsoft.com/office/powerpoint/2010/main" xmlns="" val="233874250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err="1" smtClean="0"/>
              <a:t>Wildland</a:t>
            </a:r>
            <a:r>
              <a:rPr lang="en-US" b="1" dirty="0" smtClean="0"/>
              <a:t> Fire Operations</a:t>
            </a:r>
            <a:br>
              <a:rPr lang="en-US" b="1" dirty="0" smtClean="0"/>
            </a:br>
            <a:r>
              <a:rPr lang="en-US" b="1" dirty="0" smtClean="0"/>
              <a:t>WAC 296-305-07001</a:t>
            </a:r>
            <a:endParaRPr lang="en-US" b="1" dirty="0"/>
          </a:p>
        </p:txBody>
      </p:sp>
      <p:sp>
        <p:nvSpPr>
          <p:cNvPr id="3" name="Content Placeholder 2"/>
          <p:cNvSpPr>
            <a:spLocks noGrp="1"/>
          </p:cNvSpPr>
          <p:nvPr>
            <p:ph idx="1"/>
          </p:nvPr>
        </p:nvSpPr>
        <p:spPr/>
        <p:txBody>
          <a:bodyPr/>
          <a:lstStyle/>
          <a:p>
            <a:pPr marL="0" indent="0" algn="ctr">
              <a:buNone/>
            </a:pPr>
            <a:r>
              <a:rPr lang="en-US" b="1" u="sng" dirty="0" smtClean="0"/>
              <a:t>Amended Section!</a:t>
            </a:r>
          </a:p>
          <a:p>
            <a:pPr marL="0" indent="0" algn="ctr">
              <a:buNone/>
            </a:pPr>
            <a:r>
              <a:rPr lang="en-US" b="1" u="sng" dirty="0" smtClean="0">
                <a:solidFill>
                  <a:srgbClr val="FF0000"/>
                </a:solidFill>
              </a:rPr>
              <a:t>Impact? Yes</a:t>
            </a:r>
          </a:p>
          <a:p>
            <a:pPr marL="114300" indent="0">
              <a:buClrTx/>
              <a:buNone/>
            </a:pPr>
            <a:r>
              <a:rPr lang="en-US" dirty="0" smtClean="0"/>
              <a:t>Urban vs. </a:t>
            </a:r>
            <a:r>
              <a:rPr lang="en-US" dirty="0" err="1" smtClean="0"/>
              <a:t>Wildland</a:t>
            </a:r>
            <a:r>
              <a:rPr lang="en-US" dirty="0" smtClean="0"/>
              <a:t> </a:t>
            </a:r>
            <a:r>
              <a:rPr lang="en-US" dirty="0"/>
              <a:t>firefighting</a:t>
            </a:r>
            <a:r>
              <a:rPr lang="en-US" dirty="0" smtClean="0"/>
              <a:t>: </a:t>
            </a:r>
          </a:p>
          <a:p>
            <a:pPr lvl="1" indent="-342900">
              <a:buClrTx/>
            </a:pPr>
            <a:r>
              <a:rPr lang="en-US" dirty="0" smtClean="0"/>
              <a:t>Protective equipment and clothing provided by department; </a:t>
            </a:r>
          </a:p>
          <a:p>
            <a:pPr lvl="1" indent="-342900">
              <a:buClrTx/>
            </a:pPr>
            <a:r>
              <a:rPr lang="en-US" dirty="0"/>
              <a:t>I</a:t>
            </a:r>
            <a:r>
              <a:rPr lang="en-US" dirty="0" smtClean="0"/>
              <a:t>f Urban only, </a:t>
            </a:r>
            <a:r>
              <a:rPr lang="en-US" dirty="0" err="1" smtClean="0"/>
              <a:t>wildland</a:t>
            </a:r>
            <a:r>
              <a:rPr lang="en-US" dirty="0" smtClean="0"/>
              <a:t> training, equipment, ops… unnecessary (page 76)</a:t>
            </a:r>
            <a:endParaRPr lang="en-US" dirty="0"/>
          </a:p>
        </p:txBody>
      </p:sp>
    </p:spTree>
    <p:extLst>
      <p:ext uri="{BB962C8B-B14F-4D97-AF65-F5344CB8AC3E}">
        <p14:creationId xmlns:p14="http://schemas.microsoft.com/office/powerpoint/2010/main" xmlns="" val="15230851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noAutofit/>
          </a:bodyPr>
          <a:lstStyle/>
          <a:p>
            <a:pPr algn="ctr"/>
            <a:r>
              <a:rPr lang="en-US" sz="3200" b="1" dirty="0" err="1" smtClean="0"/>
              <a:t>Wildland</a:t>
            </a:r>
            <a:r>
              <a:rPr lang="en-US" sz="3200" b="1" dirty="0" smtClean="0"/>
              <a:t> </a:t>
            </a:r>
            <a:r>
              <a:rPr lang="en-US" sz="3200" b="1" dirty="0"/>
              <a:t>F</a:t>
            </a:r>
            <a:r>
              <a:rPr lang="en-US" sz="3200" b="1" dirty="0" smtClean="0"/>
              <a:t>ire </a:t>
            </a:r>
            <a:r>
              <a:rPr lang="en-US" sz="3200" b="1" dirty="0"/>
              <a:t>P</a:t>
            </a:r>
            <a:r>
              <a:rPr lang="en-US" sz="3200" b="1" dirty="0" smtClean="0"/>
              <a:t>ersonnel </a:t>
            </a:r>
            <a:r>
              <a:rPr lang="en-US" sz="3200" b="1" dirty="0"/>
              <a:t>A</a:t>
            </a:r>
            <a:r>
              <a:rPr lang="en-US" sz="3200" b="1" dirty="0" smtClean="0"/>
              <a:t>ccountability</a:t>
            </a:r>
            <a:br>
              <a:rPr lang="en-US" sz="3200" b="1" dirty="0" smtClean="0"/>
            </a:br>
            <a:r>
              <a:rPr lang="en-US" sz="3200" b="1" dirty="0" smtClean="0"/>
              <a:t>WAC </a:t>
            </a:r>
            <a:r>
              <a:rPr lang="en-US" sz="3200" b="1" dirty="0"/>
              <a:t>296-305-07002 </a:t>
            </a:r>
          </a:p>
        </p:txBody>
      </p:sp>
      <p:sp>
        <p:nvSpPr>
          <p:cNvPr id="3" name="Content Placeholder 2"/>
          <p:cNvSpPr>
            <a:spLocks noGrp="1"/>
          </p:cNvSpPr>
          <p:nvPr>
            <p:ph idx="1"/>
          </p:nvPr>
        </p:nvSpPr>
        <p:spPr/>
        <p:txBody>
          <a:bodyPr>
            <a:normAutofit/>
          </a:bodyPr>
          <a:lstStyle/>
          <a:p>
            <a:pPr marL="0" indent="0" algn="ctr">
              <a:buNone/>
            </a:pPr>
            <a:r>
              <a:rPr lang="en-US" sz="2800" b="1" u="sng" dirty="0" smtClean="0"/>
              <a:t>New Section!</a:t>
            </a:r>
          </a:p>
          <a:p>
            <a:pPr marL="0" indent="0" algn="ctr">
              <a:buNone/>
            </a:pPr>
            <a:r>
              <a:rPr lang="en-US" sz="2800" b="1" u="sng" dirty="0" smtClean="0"/>
              <a:t>Impact? No</a:t>
            </a:r>
          </a:p>
          <a:p>
            <a:pPr marL="0" indent="0">
              <a:buNone/>
            </a:pPr>
            <a:endParaRPr lang="en-US" sz="2800" dirty="0"/>
          </a:p>
          <a:p>
            <a:pPr>
              <a:buClrTx/>
            </a:pPr>
            <a:r>
              <a:rPr lang="en-US" sz="2800" dirty="0"/>
              <a:t>Recommend reading entire section</a:t>
            </a:r>
          </a:p>
        </p:txBody>
      </p:sp>
    </p:spTree>
    <p:extLst>
      <p:ext uri="{BB962C8B-B14F-4D97-AF65-F5344CB8AC3E}">
        <p14:creationId xmlns:p14="http://schemas.microsoft.com/office/powerpoint/2010/main" xmlns="" val="28439072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325562"/>
          </a:xfrm>
        </p:spPr>
        <p:txBody>
          <a:bodyPr>
            <a:noAutofit/>
          </a:bodyPr>
          <a:lstStyle/>
          <a:p>
            <a:pPr algn="ctr"/>
            <a:r>
              <a:rPr lang="en-US" sz="3200" b="1" dirty="0" smtClean="0"/>
              <a:t>Heat-Related Illness Prevention </a:t>
            </a:r>
            <a:r>
              <a:rPr lang="en-US" sz="3200" b="1" dirty="0"/>
              <a:t>for </a:t>
            </a:r>
            <a:r>
              <a:rPr lang="en-US" sz="3200" b="1" dirty="0" err="1" smtClean="0"/>
              <a:t>Wildland</a:t>
            </a:r>
            <a:r>
              <a:rPr lang="en-US" sz="3200" b="1" dirty="0" smtClean="0"/>
              <a:t> Firefighters WAC </a:t>
            </a:r>
            <a:r>
              <a:rPr lang="en-US" sz="3200" b="1" dirty="0"/>
              <a:t>296-305-07004 </a:t>
            </a:r>
          </a:p>
        </p:txBody>
      </p:sp>
      <p:sp>
        <p:nvSpPr>
          <p:cNvPr id="3" name="Content Placeholder 2"/>
          <p:cNvSpPr>
            <a:spLocks noGrp="1"/>
          </p:cNvSpPr>
          <p:nvPr>
            <p:ph idx="1"/>
          </p:nvPr>
        </p:nvSpPr>
        <p:spPr/>
        <p:txBody>
          <a:bodyPr/>
          <a:lstStyle/>
          <a:p>
            <a:pPr marL="0" indent="0" algn="ctr">
              <a:buNone/>
            </a:pPr>
            <a:r>
              <a:rPr lang="en-US" sz="2800" b="1" u="sng" dirty="0" smtClean="0"/>
              <a:t>New Section!</a:t>
            </a:r>
          </a:p>
          <a:p>
            <a:pPr marL="0" indent="0" algn="ctr">
              <a:buNone/>
            </a:pPr>
            <a:r>
              <a:rPr lang="en-US" sz="2800" b="1" u="sng" dirty="0" smtClean="0"/>
              <a:t>Impact?</a:t>
            </a:r>
            <a:r>
              <a:rPr lang="en-US" sz="2800" b="1" u="sng" dirty="0"/>
              <a:t> No</a:t>
            </a:r>
          </a:p>
          <a:p>
            <a:pPr>
              <a:buClrTx/>
            </a:pPr>
            <a:r>
              <a:rPr lang="en-US" sz="2800" dirty="0" smtClean="0"/>
              <a:t>one </a:t>
            </a:r>
            <a:r>
              <a:rPr lang="en-US" sz="2800" dirty="0"/>
              <a:t>hour is the maximum time that individuals can work in high temperatures in structural protective clothing. One quart per hour of fluid per person</a:t>
            </a:r>
            <a:r>
              <a:rPr lang="en-US" sz="2800" dirty="0" smtClean="0"/>
              <a:t>.</a:t>
            </a:r>
          </a:p>
          <a:p>
            <a:pPr>
              <a:buClrTx/>
            </a:pPr>
            <a:r>
              <a:rPr lang="en-US" sz="2800" dirty="0" smtClean="0"/>
              <a:t>Recommend reading entire section</a:t>
            </a:r>
            <a:endParaRPr lang="en-US" sz="2800" dirty="0"/>
          </a:p>
          <a:p>
            <a:endParaRPr lang="en-US" dirty="0"/>
          </a:p>
        </p:txBody>
      </p:sp>
    </p:spTree>
    <p:extLst>
      <p:ext uri="{BB962C8B-B14F-4D97-AF65-F5344CB8AC3E}">
        <p14:creationId xmlns:p14="http://schemas.microsoft.com/office/powerpoint/2010/main" xmlns="" val="40590734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t>Equipment </a:t>
            </a:r>
            <a:r>
              <a:rPr lang="en-US" sz="3600" b="1" dirty="0"/>
              <a:t>for </a:t>
            </a:r>
            <a:r>
              <a:rPr lang="en-US" sz="3600" b="1" dirty="0" err="1"/>
              <a:t>W</a:t>
            </a:r>
            <a:r>
              <a:rPr lang="en-US" sz="3600" b="1" dirty="0" err="1" smtClean="0"/>
              <a:t>ildland</a:t>
            </a:r>
            <a:r>
              <a:rPr lang="en-US" sz="3600" b="1" dirty="0" smtClean="0"/>
              <a:t> </a:t>
            </a:r>
            <a:r>
              <a:rPr lang="en-US" sz="3600" b="1" dirty="0"/>
              <a:t>F</a:t>
            </a:r>
            <a:r>
              <a:rPr lang="en-US" sz="3600" b="1" dirty="0" smtClean="0"/>
              <a:t>irefighting</a:t>
            </a:r>
            <a:br>
              <a:rPr lang="en-US" sz="3600" b="1" dirty="0" smtClean="0"/>
            </a:br>
            <a:r>
              <a:rPr lang="en-US" sz="3600" b="1" dirty="0" smtClean="0"/>
              <a:t>WAC </a:t>
            </a:r>
            <a:r>
              <a:rPr lang="en-US" sz="3600" b="1" dirty="0"/>
              <a:t>396-305-07006 </a:t>
            </a:r>
          </a:p>
        </p:txBody>
      </p:sp>
      <p:sp>
        <p:nvSpPr>
          <p:cNvPr id="3" name="Content Placeholder 2"/>
          <p:cNvSpPr>
            <a:spLocks noGrp="1"/>
          </p:cNvSpPr>
          <p:nvPr>
            <p:ph idx="1"/>
          </p:nvPr>
        </p:nvSpPr>
        <p:spPr/>
        <p:txBody>
          <a:bodyPr>
            <a:normAutofit/>
          </a:bodyPr>
          <a:lstStyle/>
          <a:p>
            <a:pPr marL="0" indent="0" algn="ctr">
              <a:buNone/>
            </a:pPr>
            <a:r>
              <a:rPr lang="en-US" sz="2800" b="1" u="sng" dirty="0" smtClean="0"/>
              <a:t>New Section!</a:t>
            </a:r>
          </a:p>
          <a:p>
            <a:pPr marL="0" indent="0" algn="ctr">
              <a:buNone/>
            </a:pPr>
            <a:r>
              <a:rPr lang="en-US" sz="2800" b="1" u="sng" dirty="0" smtClean="0"/>
              <a:t>Impact</a:t>
            </a:r>
            <a:r>
              <a:rPr lang="en-US" sz="2800" b="1" u="sng" dirty="0"/>
              <a:t>? No  </a:t>
            </a:r>
            <a:endParaRPr lang="en-US" sz="2800" b="1" u="sng" dirty="0" smtClean="0"/>
          </a:p>
          <a:p>
            <a:pPr>
              <a:buClrTx/>
            </a:pPr>
            <a:r>
              <a:rPr lang="en-US" sz="2800" dirty="0" smtClean="0"/>
              <a:t> </a:t>
            </a:r>
            <a:r>
              <a:rPr lang="en-US" sz="2800" dirty="0"/>
              <a:t>A</a:t>
            </a:r>
            <a:r>
              <a:rPr lang="en-US" sz="2800" dirty="0" smtClean="0"/>
              <a:t>ll equipment carried on an apparatus shall be carried in an enclosed compartment or securely mounted. Chain saw operators shall wear flexible ballistic nylon pads, eye, hearing, face and head protection. Only personnel trained in firing equipment shall handle and use such equipment.</a:t>
            </a:r>
          </a:p>
          <a:p>
            <a:pPr>
              <a:buClrTx/>
            </a:pPr>
            <a:r>
              <a:rPr lang="en-US" sz="2800" dirty="0"/>
              <a:t>Recommend reading entire section</a:t>
            </a:r>
          </a:p>
          <a:p>
            <a:pPr marL="0" indent="0">
              <a:buNone/>
            </a:pPr>
            <a:endParaRPr lang="en-US" dirty="0" smtClean="0"/>
          </a:p>
        </p:txBody>
      </p:sp>
    </p:spTree>
    <p:extLst>
      <p:ext uri="{BB962C8B-B14F-4D97-AF65-F5344CB8AC3E}">
        <p14:creationId xmlns:p14="http://schemas.microsoft.com/office/powerpoint/2010/main" xmlns="" val="4405192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b="1" dirty="0" smtClean="0"/>
              <a:t>Aircraft </a:t>
            </a:r>
            <a:r>
              <a:rPr lang="en-US" sz="3200" b="1" dirty="0"/>
              <a:t>O</a:t>
            </a:r>
            <a:r>
              <a:rPr lang="en-US" sz="3200" b="1" dirty="0" smtClean="0"/>
              <a:t>perations </a:t>
            </a:r>
            <a:r>
              <a:rPr lang="en-US" sz="3200" b="1" dirty="0"/>
              <a:t>for </a:t>
            </a:r>
            <a:r>
              <a:rPr lang="en-US" sz="3200" b="1" dirty="0" smtClean="0"/>
              <a:t>Fighting </a:t>
            </a:r>
            <a:r>
              <a:rPr lang="en-US" sz="3200" b="1" dirty="0" err="1" smtClean="0"/>
              <a:t>Wildland</a:t>
            </a:r>
            <a:r>
              <a:rPr lang="en-US" sz="3200" b="1" dirty="0" smtClean="0"/>
              <a:t> </a:t>
            </a:r>
            <a:r>
              <a:rPr lang="en-US" sz="3200" b="1" dirty="0"/>
              <a:t>F</a:t>
            </a:r>
            <a:r>
              <a:rPr lang="en-US" sz="3200" b="1" dirty="0" smtClean="0"/>
              <a:t>ires</a:t>
            </a:r>
            <a:br>
              <a:rPr lang="en-US" sz="3200" b="1" dirty="0" smtClean="0"/>
            </a:br>
            <a:r>
              <a:rPr lang="en-US" sz="3200" b="1" dirty="0" smtClean="0"/>
              <a:t>WAC-296-305-07008</a:t>
            </a:r>
            <a:endParaRPr lang="en-US" sz="3200" b="1" dirty="0"/>
          </a:p>
        </p:txBody>
      </p:sp>
      <p:sp>
        <p:nvSpPr>
          <p:cNvPr id="3" name="Content Placeholder 2"/>
          <p:cNvSpPr>
            <a:spLocks noGrp="1"/>
          </p:cNvSpPr>
          <p:nvPr>
            <p:ph idx="1"/>
          </p:nvPr>
        </p:nvSpPr>
        <p:spPr/>
        <p:txBody>
          <a:bodyPr>
            <a:normAutofit/>
          </a:bodyPr>
          <a:lstStyle/>
          <a:p>
            <a:pPr marL="0" indent="0" algn="ctr">
              <a:buNone/>
            </a:pPr>
            <a:r>
              <a:rPr lang="en-US" sz="2800" b="1" u="sng" dirty="0" smtClean="0"/>
              <a:t>New Section!</a:t>
            </a:r>
          </a:p>
          <a:p>
            <a:pPr marL="0" indent="0" algn="ctr">
              <a:buNone/>
            </a:pPr>
            <a:r>
              <a:rPr lang="en-US" sz="2800" b="1" u="sng" dirty="0" smtClean="0"/>
              <a:t>Impact? </a:t>
            </a:r>
            <a:r>
              <a:rPr lang="en-US" sz="2800" b="1" u="sng" dirty="0"/>
              <a:t>No</a:t>
            </a:r>
            <a:endParaRPr lang="en-US" sz="2800" b="1" u="sng" dirty="0" smtClean="0"/>
          </a:p>
          <a:p>
            <a:pPr>
              <a:buClrTx/>
            </a:pPr>
            <a:r>
              <a:rPr lang="en-US" sz="2800" dirty="0"/>
              <a:t>W</a:t>
            </a:r>
            <a:r>
              <a:rPr lang="en-US" sz="2800" dirty="0" smtClean="0"/>
              <a:t>hen ever fixed wing and rotary aircraft are being utilized on an incident, personnel trained in air operations management shall be assigned by IC or operations section chief.</a:t>
            </a:r>
            <a:endParaRPr lang="en-US" sz="2800" dirty="0"/>
          </a:p>
        </p:txBody>
      </p:sp>
    </p:spTree>
    <p:extLst>
      <p:ext uri="{BB962C8B-B14F-4D97-AF65-F5344CB8AC3E}">
        <p14:creationId xmlns:p14="http://schemas.microsoft.com/office/powerpoint/2010/main" xmlns="" val="18387513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smtClean="0"/>
              <a:t>Training </a:t>
            </a:r>
            <a:r>
              <a:rPr lang="en-US" sz="3600" b="1" dirty="0"/>
              <a:t>for </a:t>
            </a:r>
            <a:r>
              <a:rPr lang="en-US" sz="3600" b="1" dirty="0" err="1"/>
              <a:t>W</a:t>
            </a:r>
            <a:r>
              <a:rPr lang="en-US" sz="3600" b="1" dirty="0" err="1" smtClean="0"/>
              <a:t>ildland</a:t>
            </a:r>
            <a:r>
              <a:rPr lang="en-US" sz="3600" b="1" dirty="0" smtClean="0"/>
              <a:t> Firefighting</a:t>
            </a:r>
            <a:br>
              <a:rPr lang="en-US" sz="3600" b="1" dirty="0" smtClean="0"/>
            </a:br>
            <a:r>
              <a:rPr lang="en-US" sz="3600" b="1" dirty="0" smtClean="0"/>
              <a:t>WAC </a:t>
            </a:r>
            <a:r>
              <a:rPr lang="en-US" sz="3600" b="1" dirty="0"/>
              <a:t>296-305-07010 </a:t>
            </a:r>
          </a:p>
        </p:txBody>
      </p:sp>
      <p:sp>
        <p:nvSpPr>
          <p:cNvPr id="3" name="Content Placeholder 2"/>
          <p:cNvSpPr>
            <a:spLocks noGrp="1"/>
          </p:cNvSpPr>
          <p:nvPr>
            <p:ph idx="1"/>
          </p:nvPr>
        </p:nvSpPr>
        <p:spPr/>
        <p:txBody>
          <a:bodyPr>
            <a:normAutofit/>
          </a:bodyPr>
          <a:lstStyle/>
          <a:p>
            <a:pPr marL="0" indent="0" algn="ctr">
              <a:buNone/>
            </a:pPr>
            <a:r>
              <a:rPr lang="en-US" sz="2800" b="1" u="sng" dirty="0" smtClean="0"/>
              <a:t>New Section!</a:t>
            </a:r>
          </a:p>
          <a:p>
            <a:pPr marL="0" indent="0" algn="ctr">
              <a:buNone/>
            </a:pPr>
            <a:r>
              <a:rPr lang="en-US" sz="2800" u="sng" dirty="0" smtClean="0">
                <a:solidFill>
                  <a:srgbClr val="0070C0"/>
                </a:solidFill>
              </a:rPr>
              <a:t> </a:t>
            </a:r>
            <a:r>
              <a:rPr lang="en-US" sz="2800" b="1" u="sng" dirty="0" smtClean="0">
                <a:solidFill>
                  <a:srgbClr val="FF0000"/>
                </a:solidFill>
              </a:rPr>
              <a:t>Impact? Yes</a:t>
            </a:r>
            <a:endParaRPr lang="en-US" sz="2800" u="sng" dirty="0" smtClean="0">
              <a:solidFill>
                <a:srgbClr val="FF0000"/>
              </a:solidFill>
            </a:endParaRPr>
          </a:p>
          <a:p>
            <a:r>
              <a:rPr lang="en-US" sz="2800" dirty="0" smtClean="0"/>
              <a:t>This section shall apply to all personnel and agencies called on to provide services at any fire defined as a “</a:t>
            </a:r>
            <a:r>
              <a:rPr lang="en-US" sz="2800" dirty="0" err="1" smtClean="0"/>
              <a:t>wildland</a:t>
            </a:r>
            <a:r>
              <a:rPr lang="en-US" sz="2800" dirty="0" smtClean="0"/>
              <a:t> fire”.</a:t>
            </a:r>
          </a:p>
          <a:p>
            <a:r>
              <a:rPr lang="en-US" sz="2800" dirty="0" smtClean="0"/>
              <a:t>This section shall </a:t>
            </a:r>
            <a:r>
              <a:rPr lang="en-US" sz="2800" u="sng" dirty="0" smtClean="0"/>
              <a:t>NOT</a:t>
            </a:r>
            <a:r>
              <a:rPr lang="en-US" sz="2800" dirty="0" smtClean="0"/>
              <a:t> apply to structural suppression crews’ actions taken on urban wildfires. </a:t>
            </a:r>
            <a:endParaRPr lang="en-US" sz="2800" dirty="0"/>
          </a:p>
        </p:txBody>
      </p:sp>
    </p:spTree>
    <p:extLst>
      <p:ext uri="{BB962C8B-B14F-4D97-AF65-F5344CB8AC3E}">
        <p14:creationId xmlns:p14="http://schemas.microsoft.com/office/powerpoint/2010/main" xmlns="" val="6574749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t>Training </a:t>
            </a:r>
            <a:r>
              <a:rPr lang="en-US" sz="3200" b="1" dirty="0"/>
              <a:t>for </a:t>
            </a:r>
            <a:r>
              <a:rPr lang="en-US" sz="3200" b="1" dirty="0" err="1" smtClean="0"/>
              <a:t>Wildland</a:t>
            </a:r>
            <a:r>
              <a:rPr lang="en-US" sz="3200" b="1" dirty="0" smtClean="0"/>
              <a:t> </a:t>
            </a:r>
            <a:r>
              <a:rPr lang="en-US" sz="3200" b="1" dirty="0"/>
              <a:t>F</a:t>
            </a:r>
            <a:r>
              <a:rPr lang="en-US" sz="3200" b="1" dirty="0" smtClean="0"/>
              <a:t>irefighting </a:t>
            </a:r>
            <a:br>
              <a:rPr lang="en-US" sz="3200" b="1" dirty="0" smtClean="0"/>
            </a:br>
            <a:r>
              <a:rPr lang="en-US" sz="3200" b="1" dirty="0" smtClean="0"/>
              <a:t>WAC 296-305-07010 </a:t>
            </a:r>
            <a:br>
              <a:rPr lang="en-US" sz="3200" b="1" dirty="0" smtClean="0"/>
            </a:br>
            <a:r>
              <a:rPr lang="en-US" sz="3200" b="1" dirty="0" smtClean="0"/>
              <a:t>Continued</a:t>
            </a:r>
            <a:endParaRPr lang="en-US" sz="3200" b="1" dirty="0"/>
          </a:p>
        </p:txBody>
      </p:sp>
      <p:sp>
        <p:nvSpPr>
          <p:cNvPr id="3" name="Content Placeholder 2"/>
          <p:cNvSpPr>
            <a:spLocks noGrp="1"/>
          </p:cNvSpPr>
          <p:nvPr>
            <p:ph idx="1"/>
          </p:nvPr>
        </p:nvSpPr>
        <p:spPr/>
        <p:txBody>
          <a:bodyPr>
            <a:normAutofit/>
          </a:bodyPr>
          <a:lstStyle/>
          <a:p>
            <a:pPr>
              <a:buClrTx/>
            </a:pPr>
            <a:r>
              <a:rPr lang="en-US" sz="2400" dirty="0" smtClean="0"/>
              <a:t>Shall be NWCG firefighter level II</a:t>
            </a:r>
          </a:p>
          <a:p>
            <a:pPr>
              <a:buClrTx/>
            </a:pPr>
            <a:r>
              <a:rPr lang="en-US" sz="2400" dirty="0" smtClean="0"/>
              <a:t>“Comparable” training</a:t>
            </a:r>
          </a:p>
          <a:p>
            <a:pPr>
              <a:buClrTx/>
            </a:pPr>
            <a:r>
              <a:rPr lang="en-US" sz="2400" dirty="0" smtClean="0"/>
              <a:t>Supervisory personnel shall be trained to a level commensurate to the position and responsibility they are to assume.</a:t>
            </a:r>
          </a:p>
          <a:p>
            <a:pPr>
              <a:buClrTx/>
            </a:pPr>
            <a:r>
              <a:rPr lang="en-US" sz="2400" dirty="0" smtClean="0"/>
              <a:t>ICS</a:t>
            </a:r>
          </a:p>
          <a:p>
            <a:pPr>
              <a:buClrTx/>
            </a:pPr>
            <a:r>
              <a:rPr lang="en-US" sz="2400" dirty="0" smtClean="0"/>
              <a:t>Know: Ten fire orders, Eighteen “watch out” situations and the four common denominators of tragedy fires</a:t>
            </a:r>
            <a:r>
              <a:rPr lang="en-US" dirty="0" smtClean="0"/>
              <a:t>. </a:t>
            </a:r>
            <a:endParaRPr lang="en-US" dirty="0"/>
          </a:p>
        </p:txBody>
      </p:sp>
    </p:spTree>
    <p:extLst>
      <p:ext uri="{BB962C8B-B14F-4D97-AF65-F5344CB8AC3E}">
        <p14:creationId xmlns:p14="http://schemas.microsoft.com/office/powerpoint/2010/main" xmlns="" val="1660043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t>
            </a:r>
            <a:r>
              <a:rPr lang="en-US" b="1" dirty="0" smtClean="0"/>
              <a:t>Fire Department Facilities</a:t>
            </a:r>
            <a:br>
              <a:rPr lang="en-US" b="1" dirty="0" smtClean="0"/>
            </a:br>
            <a:r>
              <a:rPr lang="en-US" b="1" dirty="0" smtClean="0"/>
              <a:t>	WAC 296-305-06503</a:t>
            </a:r>
            <a:r>
              <a:rPr lang="en-US" dirty="0" smtClean="0"/>
              <a:t>	</a:t>
            </a:r>
            <a:endParaRPr lang="en-US" dirty="0"/>
          </a:p>
        </p:txBody>
      </p:sp>
      <p:sp>
        <p:nvSpPr>
          <p:cNvPr id="3" name="Content Placeholder 2"/>
          <p:cNvSpPr>
            <a:spLocks noGrp="1"/>
          </p:cNvSpPr>
          <p:nvPr>
            <p:ph idx="1"/>
          </p:nvPr>
        </p:nvSpPr>
        <p:spPr/>
        <p:txBody>
          <a:bodyPr/>
          <a:lstStyle/>
          <a:p>
            <a:pPr marL="0" indent="0" algn="ctr">
              <a:buNone/>
            </a:pPr>
            <a:r>
              <a:rPr lang="en-US" sz="2800" b="1" u="sng" dirty="0" smtClean="0"/>
              <a:t>Amended Section!</a:t>
            </a:r>
          </a:p>
          <a:p>
            <a:pPr marL="0" indent="0" algn="ctr">
              <a:buNone/>
            </a:pPr>
            <a:r>
              <a:rPr lang="en-US" sz="2800" b="1" u="sng" dirty="0" smtClean="0"/>
              <a:t>Impact? No</a:t>
            </a:r>
          </a:p>
          <a:p>
            <a:pPr>
              <a:buClrTx/>
            </a:pPr>
            <a:r>
              <a:rPr lang="en-US" sz="2800" dirty="0" smtClean="0"/>
              <a:t>Will need to comply with new regulations when constructing a new station or adding onto an existing station.</a:t>
            </a:r>
          </a:p>
          <a:p>
            <a:pPr>
              <a:buClrTx/>
            </a:pPr>
            <a:r>
              <a:rPr lang="en-US" sz="2800" dirty="0" smtClean="0"/>
              <a:t>Recommend reading if you are planning on building a new facility. </a:t>
            </a:r>
          </a:p>
          <a:p>
            <a:endParaRPr lang="en-US" dirty="0"/>
          </a:p>
        </p:txBody>
      </p:sp>
    </p:spTree>
    <p:extLst>
      <p:ext uri="{BB962C8B-B14F-4D97-AF65-F5344CB8AC3E}">
        <p14:creationId xmlns:p14="http://schemas.microsoft.com/office/powerpoint/2010/main" xmlns="" val="125554249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b="1" u="sng" dirty="0" smtClean="0"/>
              <a:t>Personal </a:t>
            </a:r>
            <a:r>
              <a:rPr lang="en-US" sz="3200" b="1" u="sng" dirty="0"/>
              <a:t>P</a:t>
            </a:r>
            <a:r>
              <a:rPr lang="en-US" sz="3200" b="1" u="sng" dirty="0" smtClean="0"/>
              <a:t>rotective Clothing </a:t>
            </a:r>
            <a:r>
              <a:rPr lang="en-US" sz="3200" b="1" u="sng" dirty="0"/>
              <a:t>and </a:t>
            </a:r>
            <a:r>
              <a:rPr lang="en-US" sz="3200" b="1" u="sng" dirty="0" smtClean="0"/>
              <a:t>Equipment </a:t>
            </a:r>
            <a:r>
              <a:rPr lang="en-US" sz="3200" b="1" u="sng" dirty="0"/>
              <a:t>for </a:t>
            </a:r>
            <a:r>
              <a:rPr lang="en-US" sz="3200" b="1" u="sng" dirty="0" err="1" smtClean="0"/>
              <a:t>Wildland</a:t>
            </a:r>
            <a:r>
              <a:rPr lang="en-US" sz="3200" b="1" u="sng" dirty="0" smtClean="0"/>
              <a:t> Firefighting </a:t>
            </a:r>
            <a:br>
              <a:rPr lang="en-US" sz="3200" b="1" u="sng" dirty="0" smtClean="0"/>
            </a:br>
            <a:r>
              <a:rPr lang="en-US" sz="3200" b="1" dirty="0" smtClean="0"/>
              <a:t>WAC </a:t>
            </a:r>
            <a:r>
              <a:rPr lang="en-US" sz="3200" b="1" dirty="0"/>
              <a:t>396-305-04012 </a:t>
            </a:r>
          </a:p>
        </p:txBody>
      </p:sp>
      <p:sp>
        <p:nvSpPr>
          <p:cNvPr id="3" name="Content Placeholder 2"/>
          <p:cNvSpPr>
            <a:spLocks noGrp="1"/>
          </p:cNvSpPr>
          <p:nvPr>
            <p:ph idx="1"/>
          </p:nvPr>
        </p:nvSpPr>
        <p:spPr/>
        <p:txBody>
          <a:bodyPr>
            <a:normAutofit/>
          </a:bodyPr>
          <a:lstStyle/>
          <a:p>
            <a:pPr marL="0" indent="0" algn="ctr">
              <a:buNone/>
            </a:pPr>
            <a:r>
              <a:rPr lang="en-US" sz="2800" b="1" dirty="0" smtClean="0"/>
              <a:t>New Section!</a:t>
            </a:r>
          </a:p>
          <a:p>
            <a:pPr marL="0" indent="0" algn="ctr">
              <a:buNone/>
            </a:pPr>
            <a:r>
              <a:rPr lang="en-US" sz="2800" b="1" dirty="0" smtClean="0"/>
              <a:t>Impact</a:t>
            </a:r>
            <a:r>
              <a:rPr lang="en-US" sz="2800" b="1" dirty="0"/>
              <a:t>? NO</a:t>
            </a:r>
          </a:p>
          <a:p>
            <a:r>
              <a:rPr lang="en-US" sz="2800" dirty="0" smtClean="0"/>
              <a:t>Must meet 2005 edition of NFPA 1977, Standard Protective Clothing and Equipment for </a:t>
            </a:r>
            <a:r>
              <a:rPr lang="en-US" sz="2800" dirty="0" err="1" smtClean="0"/>
              <a:t>Wildland</a:t>
            </a:r>
            <a:r>
              <a:rPr lang="en-US" sz="2800" dirty="0" smtClean="0"/>
              <a:t> Firefighting shall serve as a guideline for determining performance characteristics of this clothing.</a:t>
            </a:r>
            <a:endParaRPr lang="en-US" sz="2800" dirty="0"/>
          </a:p>
        </p:txBody>
      </p:sp>
    </p:spTree>
    <p:extLst>
      <p:ext uri="{BB962C8B-B14F-4D97-AF65-F5344CB8AC3E}">
        <p14:creationId xmlns:p14="http://schemas.microsoft.com/office/powerpoint/2010/main" xmlns="" val="2240253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smtClean="0"/>
              <a:t>Apparatus </a:t>
            </a:r>
            <a:r>
              <a:rPr lang="en-US" sz="3200" b="1" dirty="0"/>
              <a:t>S</a:t>
            </a:r>
            <a:r>
              <a:rPr lang="en-US" sz="3200" b="1" dirty="0" smtClean="0"/>
              <a:t>tandards </a:t>
            </a:r>
            <a:r>
              <a:rPr lang="en-US" sz="3200" b="1" dirty="0"/>
              <a:t>for </a:t>
            </a:r>
            <a:r>
              <a:rPr lang="en-US" sz="3200" b="1" dirty="0" err="1"/>
              <a:t>W</a:t>
            </a:r>
            <a:r>
              <a:rPr lang="en-US" sz="3200" b="1" dirty="0" err="1" smtClean="0"/>
              <a:t>ildland</a:t>
            </a:r>
            <a:r>
              <a:rPr lang="en-US" sz="3200" b="1" dirty="0" smtClean="0"/>
              <a:t> Firefighting WAC </a:t>
            </a:r>
            <a:r>
              <a:rPr lang="en-US" sz="3200" b="1" dirty="0"/>
              <a:t>296-305-07014 </a:t>
            </a:r>
          </a:p>
        </p:txBody>
      </p:sp>
      <p:sp>
        <p:nvSpPr>
          <p:cNvPr id="3" name="Content Placeholder 2"/>
          <p:cNvSpPr>
            <a:spLocks noGrp="1"/>
          </p:cNvSpPr>
          <p:nvPr>
            <p:ph idx="1"/>
          </p:nvPr>
        </p:nvSpPr>
        <p:spPr/>
        <p:txBody>
          <a:bodyPr/>
          <a:lstStyle/>
          <a:p>
            <a:pPr marL="0" indent="0" algn="ctr">
              <a:buNone/>
            </a:pPr>
            <a:r>
              <a:rPr lang="en-US" sz="2800" b="1" dirty="0" smtClean="0"/>
              <a:t>New Section!</a:t>
            </a:r>
          </a:p>
          <a:p>
            <a:pPr marL="0" indent="0" algn="ctr">
              <a:buNone/>
            </a:pPr>
            <a:r>
              <a:rPr lang="en-US" sz="2800" b="1" dirty="0" smtClean="0"/>
              <a:t>Impact</a:t>
            </a:r>
            <a:r>
              <a:rPr lang="en-US" sz="2800" b="1" dirty="0"/>
              <a:t>? </a:t>
            </a:r>
            <a:r>
              <a:rPr lang="en-US" sz="2800" b="1" dirty="0" smtClean="0"/>
              <a:t>NO</a:t>
            </a:r>
          </a:p>
          <a:p>
            <a:r>
              <a:rPr lang="en-US" sz="2800" dirty="0" smtClean="0"/>
              <a:t> Applies to Type 3 through 7 engine, intended for use combating fires occurring in natural vegetation. Covers safety factors for crews using these types of engines</a:t>
            </a:r>
            <a:r>
              <a:rPr lang="en-US" dirty="0" smtClean="0"/>
              <a:t>.</a:t>
            </a:r>
            <a:endParaRPr lang="en-US" dirty="0"/>
          </a:p>
        </p:txBody>
      </p:sp>
    </p:spTree>
    <p:extLst>
      <p:ext uri="{BB962C8B-B14F-4D97-AF65-F5344CB8AC3E}">
        <p14:creationId xmlns:p14="http://schemas.microsoft.com/office/powerpoint/2010/main" xmlns="" val="15834653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t>Falling and E</a:t>
            </a:r>
            <a:r>
              <a:rPr lang="en-US" sz="3600" b="1" dirty="0" smtClean="0"/>
              <a:t>quipment </a:t>
            </a:r>
            <a:r>
              <a:rPr lang="en-US" sz="3600" b="1" dirty="0"/>
              <a:t>F</a:t>
            </a:r>
            <a:r>
              <a:rPr lang="en-US" sz="3600" b="1" dirty="0" smtClean="0"/>
              <a:t>orest </a:t>
            </a:r>
            <a:r>
              <a:rPr lang="en-US" sz="3600" b="1" dirty="0"/>
              <a:t>L</a:t>
            </a:r>
            <a:r>
              <a:rPr lang="en-US" sz="3600" b="1" dirty="0" smtClean="0"/>
              <a:t>ands </a:t>
            </a:r>
            <a:r>
              <a:rPr lang="en-US" sz="3600" b="1" dirty="0"/>
              <a:t>WAC 296-305-04016</a:t>
            </a:r>
          </a:p>
        </p:txBody>
      </p:sp>
      <p:sp>
        <p:nvSpPr>
          <p:cNvPr id="3" name="Content Placeholder 2"/>
          <p:cNvSpPr>
            <a:spLocks noGrp="1"/>
          </p:cNvSpPr>
          <p:nvPr>
            <p:ph idx="1"/>
          </p:nvPr>
        </p:nvSpPr>
        <p:spPr/>
        <p:txBody>
          <a:bodyPr>
            <a:normAutofit/>
          </a:bodyPr>
          <a:lstStyle/>
          <a:p>
            <a:pPr marL="0" indent="0" algn="ctr">
              <a:buNone/>
            </a:pPr>
            <a:r>
              <a:rPr lang="en-US" sz="3200" b="1" dirty="0" smtClean="0"/>
              <a:t>New Section!</a:t>
            </a:r>
          </a:p>
          <a:p>
            <a:pPr marL="0" indent="0" algn="ctr">
              <a:buNone/>
            </a:pPr>
            <a:r>
              <a:rPr lang="en-US" sz="3200" b="1" dirty="0" smtClean="0"/>
              <a:t>Impact? NO</a:t>
            </a:r>
          </a:p>
          <a:p>
            <a:r>
              <a:rPr lang="en-US" sz="3200" dirty="0" smtClean="0"/>
              <a:t> The distance between work areas is at least two tree lengths of the trees being fell. Safety issues: escape path, tools, location of other crews/cutters, how cuts are made and danger trees. Standards for dozers and tractors.</a:t>
            </a:r>
          </a:p>
          <a:p>
            <a:r>
              <a:rPr lang="en-US" sz="3200" dirty="0" smtClean="0"/>
              <a:t>Big section recommend reading.</a:t>
            </a:r>
            <a:endParaRPr lang="en-US" sz="3200" dirty="0"/>
          </a:p>
        </p:txBody>
      </p:sp>
    </p:spTree>
    <p:extLst>
      <p:ext uri="{BB962C8B-B14F-4D97-AF65-F5344CB8AC3E}">
        <p14:creationId xmlns:p14="http://schemas.microsoft.com/office/powerpoint/2010/main" xmlns="" val="21387506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a:t>Occupant </a:t>
            </a:r>
            <a:r>
              <a:rPr lang="en-US" sz="2800" b="1" dirty="0" smtClean="0"/>
              <a:t>Restraints </a:t>
            </a:r>
            <a:r>
              <a:rPr lang="en-US" sz="2800" b="1" dirty="0"/>
              <a:t>and </a:t>
            </a:r>
            <a:r>
              <a:rPr lang="en-US" sz="2800" b="1" dirty="0" smtClean="0"/>
              <a:t>Enclosures </a:t>
            </a:r>
            <a:r>
              <a:rPr lang="en-US" sz="2800" b="1" dirty="0"/>
              <a:t>for </a:t>
            </a:r>
            <a:r>
              <a:rPr lang="en-US" sz="2800" b="1" dirty="0" err="1"/>
              <a:t>W</a:t>
            </a:r>
            <a:r>
              <a:rPr lang="en-US" sz="2800" b="1" dirty="0" err="1" smtClean="0"/>
              <a:t>ildland</a:t>
            </a:r>
            <a:r>
              <a:rPr lang="en-US" sz="2800" b="1" dirty="0" smtClean="0"/>
              <a:t> </a:t>
            </a:r>
            <a:r>
              <a:rPr lang="en-US" sz="2800" b="1" dirty="0"/>
              <a:t>F</a:t>
            </a:r>
            <a:r>
              <a:rPr lang="en-US" sz="2800" b="1" dirty="0" smtClean="0"/>
              <a:t>irefighting </a:t>
            </a:r>
            <a:r>
              <a:rPr lang="en-US" sz="2800" b="1" dirty="0"/>
              <a:t>WAC 296-305-04018</a:t>
            </a:r>
          </a:p>
        </p:txBody>
      </p:sp>
      <p:sp>
        <p:nvSpPr>
          <p:cNvPr id="3" name="Content Placeholder 2"/>
          <p:cNvSpPr>
            <a:spLocks noGrp="1"/>
          </p:cNvSpPr>
          <p:nvPr>
            <p:ph idx="1"/>
          </p:nvPr>
        </p:nvSpPr>
        <p:spPr/>
        <p:txBody>
          <a:bodyPr>
            <a:normAutofit/>
          </a:bodyPr>
          <a:lstStyle/>
          <a:p>
            <a:pPr marL="0" indent="0" algn="ctr">
              <a:buNone/>
            </a:pPr>
            <a:r>
              <a:rPr lang="en-US" sz="2800" b="1" dirty="0" smtClean="0"/>
              <a:t>New Section!</a:t>
            </a:r>
          </a:p>
          <a:p>
            <a:pPr marL="0" indent="0" algn="ctr">
              <a:buNone/>
            </a:pPr>
            <a:r>
              <a:rPr lang="en-US" sz="2800" b="1" dirty="0" smtClean="0"/>
              <a:t>Impact</a:t>
            </a:r>
            <a:r>
              <a:rPr lang="en-US" sz="2800" b="1" dirty="0"/>
              <a:t>? </a:t>
            </a:r>
            <a:r>
              <a:rPr lang="en-US" sz="2800" b="1" dirty="0" smtClean="0"/>
              <a:t>NO  </a:t>
            </a:r>
          </a:p>
          <a:p>
            <a:r>
              <a:rPr lang="en-US" sz="2800" dirty="0" smtClean="0"/>
              <a:t>While in motion, the driver and passengers in the cab shall wear seat belts.</a:t>
            </a:r>
          </a:p>
          <a:p>
            <a:r>
              <a:rPr lang="en-US" sz="2800" dirty="0" smtClean="0"/>
              <a:t>Standards for safety belts and lanyards for working on </a:t>
            </a:r>
            <a:r>
              <a:rPr lang="en-US" sz="2800" dirty="0" err="1" smtClean="0"/>
              <a:t>wildland</a:t>
            </a:r>
            <a:r>
              <a:rPr lang="en-US" sz="2800" dirty="0" smtClean="0"/>
              <a:t> vehicles. Enclosure standards.</a:t>
            </a:r>
            <a:endParaRPr lang="en-US" sz="2800" dirty="0"/>
          </a:p>
        </p:txBody>
      </p:sp>
    </p:spTree>
    <p:extLst>
      <p:ext uri="{BB962C8B-B14F-4D97-AF65-F5344CB8AC3E}">
        <p14:creationId xmlns:p14="http://schemas.microsoft.com/office/powerpoint/2010/main" xmlns="" val="111793250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Any Questions?</a:t>
            </a:r>
            <a:endParaRPr lang="en-US" b="1" dirty="0"/>
          </a:p>
        </p:txBody>
      </p:sp>
    </p:spTree>
    <p:extLst>
      <p:ext uri="{BB962C8B-B14F-4D97-AF65-F5344CB8AC3E}">
        <p14:creationId xmlns:p14="http://schemas.microsoft.com/office/powerpoint/2010/main" xmlns="" val="3538331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a:t>  </a:t>
            </a:r>
            <a:r>
              <a:rPr lang="en-US" sz="3600" dirty="0" smtClean="0"/>
              <a:t/>
            </a:r>
            <a:br>
              <a:rPr lang="en-US" sz="3600" dirty="0" smtClean="0"/>
            </a:br>
            <a:r>
              <a:rPr lang="en-US" sz="3600" b="1" dirty="0" smtClean="0"/>
              <a:t>Personal Protective </a:t>
            </a:r>
            <a:r>
              <a:rPr lang="en-US" sz="3600" b="1" dirty="0"/>
              <a:t>E</a:t>
            </a:r>
            <a:r>
              <a:rPr lang="en-US" sz="3600" b="1" dirty="0" smtClean="0"/>
              <a:t>quipment </a:t>
            </a:r>
            <a:r>
              <a:rPr lang="en-US" sz="3600" b="1" dirty="0"/>
              <a:t>and </a:t>
            </a:r>
            <a:r>
              <a:rPr lang="en-US" sz="3600" b="1" dirty="0" smtClean="0"/>
              <a:t>Protective </a:t>
            </a:r>
            <a:r>
              <a:rPr lang="en-US" sz="3600" b="1" dirty="0"/>
              <a:t>C</a:t>
            </a:r>
            <a:r>
              <a:rPr lang="en-US" sz="3600" b="1" dirty="0" smtClean="0"/>
              <a:t>lothing WAC</a:t>
            </a:r>
            <a:r>
              <a:rPr lang="en-US" sz="3600" b="1" dirty="0"/>
              <a:t> </a:t>
            </a:r>
            <a:r>
              <a:rPr lang="en-US" sz="3600" b="1" dirty="0" smtClean="0"/>
              <a:t>296-305-02001</a:t>
            </a:r>
            <a:r>
              <a:rPr lang="en-US" sz="3600" dirty="0" smtClean="0"/>
              <a:t>  </a:t>
            </a:r>
            <a:r>
              <a:rPr lang="en-US" sz="3600" dirty="0"/>
              <a:t/>
            </a:r>
            <a:br>
              <a:rPr lang="en-US" sz="3600" dirty="0"/>
            </a:br>
            <a:endParaRPr lang="en-US" sz="3600" dirty="0"/>
          </a:p>
        </p:txBody>
      </p:sp>
      <p:sp>
        <p:nvSpPr>
          <p:cNvPr id="3" name="Content Placeholder 2"/>
          <p:cNvSpPr>
            <a:spLocks noGrp="1"/>
          </p:cNvSpPr>
          <p:nvPr>
            <p:ph idx="1"/>
          </p:nvPr>
        </p:nvSpPr>
        <p:spPr/>
        <p:txBody>
          <a:bodyPr>
            <a:normAutofit/>
          </a:bodyPr>
          <a:lstStyle/>
          <a:p>
            <a:pPr marL="0" indent="0" algn="ctr">
              <a:buNone/>
            </a:pPr>
            <a:r>
              <a:rPr lang="en-US" sz="2800" b="1" u="sng" dirty="0" smtClean="0"/>
              <a:t>Amended Section!</a:t>
            </a:r>
          </a:p>
          <a:p>
            <a:pPr marL="0" indent="0" algn="ctr">
              <a:buNone/>
            </a:pPr>
            <a:r>
              <a:rPr lang="en-US" sz="2800" b="1" u="sng" dirty="0" smtClean="0">
                <a:solidFill>
                  <a:srgbClr val="FF0000"/>
                </a:solidFill>
              </a:rPr>
              <a:t>Impact? Yes</a:t>
            </a:r>
            <a:endParaRPr lang="en-US" sz="2800" b="1" u="sng" dirty="0">
              <a:solidFill>
                <a:srgbClr val="FF0000"/>
              </a:solidFill>
            </a:endParaRPr>
          </a:p>
          <a:p>
            <a:pPr>
              <a:buClrTx/>
            </a:pPr>
            <a:r>
              <a:rPr lang="en-US" sz="2800" dirty="0"/>
              <a:t> </a:t>
            </a:r>
            <a:r>
              <a:rPr lang="en-US" sz="2800" u="sng" dirty="0" smtClean="0"/>
              <a:t>If </a:t>
            </a:r>
            <a:r>
              <a:rPr lang="en-US" sz="2800" u="sng" dirty="0"/>
              <a:t>the fire department does its own cleaning, they shall follow the manufacturer's recommended cleaning procedure or the 2008 edition of NFPA 1851, Standard on Selection, Care and Maintenance of Protective Ensembles for Structural Fire Fighting and Proximity Fire Fighting.  </a:t>
            </a:r>
          </a:p>
          <a:p>
            <a:endParaRPr lang="en-US" dirty="0"/>
          </a:p>
        </p:txBody>
      </p:sp>
    </p:spTree>
    <p:extLst>
      <p:ext uri="{BB962C8B-B14F-4D97-AF65-F5344CB8AC3E}">
        <p14:creationId xmlns:p14="http://schemas.microsoft.com/office/powerpoint/2010/main" xmlns="" val="518746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pPr algn="ctr"/>
            <a:r>
              <a:rPr lang="en-US" sz="3200" b="1" dirty="0" smtClean="0"/>
              <a:t>Personal </a:t>
            </a:r>
            <a:r>
              <a:rPr lang="en-US" sz="3200" b="1" dirty="0"/>
              <a:t>Protective Equipment and Protective Clothing WAC </a:t>
            </a:r>
            <a:r>
              <a:rPr lang="en-US" sz="3200" b="1" dirty="0" smtClean="0"/>
              <a:t>296-305-02001 </a:t>
            </a:r>
            <a:br>
              <a:rPr lang="en-US" sz="3200" b="1" dirty="0" smtClean="0"/>
            </a:br>
            <a:r>
              <a:rPr lang="en-US" sz="3200" b="1" dirty="0" smtClean="0"/>
              <a:t>Continued</a:t>
            </a:r>
            <a:endParaRPr lang="en-US" sz="3200" dirty="0"/>
          </a:p>
        </p:txBody>
      </p:sp>
      <p:sp>
        <p:nvSpPr>
          <p:cNvPr id="3" name="Content Placeholder 2"/>
          <p:cNvSpPr>
            <a:spLocks noGrp="1"/>
          </p:cNvSpPr>
          <p:nvPr>
            <p:ph idx="1"/>
          </p:nvPr>
        </p:nvSpPr>
        <p:spPr>
          <a:xfrm>
            <a:off x="457200" y="1905000"/>
            <a:ext cx="8229600" cy="4221163"/>
          </a:xfrm>
        </p:spPr>
        <p:txBody>
          <a:bodyPr>
            <a:normAutofit/>
          </a:bodyPr>
          <a:lstStyle/>
          <a:p>
            <a:pPr>
              <a:buClrTx/>
            </a:pPr>
            <a:r>
              <a:rPr lang="en-US" sz="2800" dirty="0"/>
              <a:t>Station/work uniforms if provided, shall meet the requirements as specified in the 1990 or 1994 edition of NFPA 1975</a:t>
            </a:r>
            <a:r>
              <a:rPr lang="en-US" sz="2800" u="sng" dirty="0"/>
              <a:t>, Standard on Station/Work Uniforms for Fire and Emergency Services.  However, departments are not required to provide station/work uniforms for their employees</a:t>
            </a:r>
            <a:r>
              <a:rPr lang="en-US" sz="2800" dirty="0"/>
              <a:t>. </a:t>
            </a:r>
          </a:p>
        </p:txBody>
      </p:sp>
    </p:spTree>
    <p:extLst>
      <p:ext uri="{BB962C8B-B14F-4D97-AF65-F5344CB8AC3E}">
        <p14:creationId xmlns:p14="http://schemas.microsoft.com/office/powerpoint/2010/main" xmlns="" val="2515400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t>Personal Protective Equipment and Protective Clothing WAC 296-305-02001</a:t>
            </a:r>
            <a:endParaRPr lang="en-US" sz="3200" dirty="0"/>
          </a:p>
        </p:txBody>
      </p:sp>
      <p:sp>
        <p:nvSpPr>
          <p:cNvPr id="3" name="Content Placeholder 2"/>
          <p:cNvSpPr>
            <a:spLocks noGrp="1"/>
          </p:cNvSpPr>
          <p:nvPr>
            <p:ph idx="1"/>
          </p:nvPr>
        </p:nvSpPr>
        <p:spPr/>
        <p:txBody>
          <a:bodyPr/>
          <a:lstStyle/>
          <a:p>
            <a:r>
              <a:rPr lang="en-US" sz="2800" dirty="0"/>
              <a:t>The fire department shall inform members of the hazards of fabrics that melt, drip, burn, stick to the skin and cause burns to the wearer due to poor thermal stability or poor flame resistance</a:t>
            </a:r>
            <a:r>
              <a:rPr lang="en-US" sz="2800" u="sng" dirty="0"/>
              <a:t>, and shall prohibit their use by employees. </a:t>
            </a:r>
            <a:r>
              <a:rPr lang="en-US" sz="2800" u="sng" dirty="0" smtClean="0"/>
              <a:t>Garments </a:t>
            </a:r>
            <a:r>
              <a:rPr lang="en-US" sz="2800" u="sng" dirty="0"/>
              <a:t>that are not provided by the employer, and that are made from all or mostly cotton, will meet the requirements of this section</a:t>
            </a:r>
            <a:r>
              <a:rPr lang="en-US" sz="2800" dirty="0"/>
              <a:t>.</a:t>
            </a:r>
          </a:p>
          <a:p>
            <a:endParaRPr lang="en-US" dirty="0"/>
          </a:p>
        </p:txBody>
      </p:sp>
    </p:spTree>
    <p:extLst>
      <p:ext uri="{BB962C8B-B14F-4D97-AF65-F5344CB8AC3E}">
        <p14:creationId xmlns:p14="http://schemas.microsoft.com/office/powerpoint/2010/main" xmlns="" val="27564997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09684CF770F445906F449B09162949" ma:contentTypeVersion="0" ma:contentTypeDescription="Create a new document." ma:contentTypeScope="" ma:versionID="fa70d507b53ce7fa26bdb9c76677a903">
  <xsd:schema xmlns:xsd="http://www.w3.org/2001/XMLSchema" xmlns:xs="http://www.w3.org/2001/XMLSchema" xmlns:p="http://schemas.microsoft.com/office/2006/metadata/properties" targetNamespace="http://schemas.microsoft.com/office/2006/metadata/properties" ma:root="true" ma:fieldsID="bee05734162b9d3ce0e61abe7349d46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C30A57F-4528-4C0A-8D8B-B9A2FF3AAF1C}"/>
</file>

<file path=customXml/itemProps2.xml><?xml version="1.0" encoding="utf-8"?>
<ds:datastoreItem xmlns:ds="http://schemas.openxmlformats.org/officeDocument/2006/customXml" ds:itemID="{8FD852EE-4595-47A5-BF79-47681E33DCE6}"/>
</file>

<file path=customXml/itemProps3.xml><?xml version="1.0" encoding="utf-8"?>
<ds:datastoreItem xmlns:ds="http://schemas.openxmlformats.org/officeDocument/2006/customXml" ds:itemID="{8B9F42BD-EEC5-4F2D-93FC-4F30B324CB01}"/>
</file>

<file path=docProps/app.xml><?xml version="1.0" encoding="utf-8"?>
<Properties xmlns="http://schemas.openxmlformats.org/officeDocument/2006/extended-properties" xmlns:vt="http://schemas.openxmlformats.org/officeDocument/2006/docPropsVTypes">
  <Template>Adjacency</Template>
  <TotalTime>92</TotalTime>
  <Words>3849</Words>
  <Application>Microsoft Office PowerPoint</Application>
  <PresentationFormat>On-screen Show (4:3)</PresentationFormat>
  <Paragraphs>322</Paragraphs>
  <Slides>64</Slides>
  <Notes>3</Notes>
  <HiddenSlides>4</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Adjacency</vt:lpstr>
      <vt:lpstr>Proposed  WAC 296-305 Changes and the Impacts to our Organizations</vt:lpstr>
      <vt:lpstr>Committee’s Charge:</vt:lpstr>
      <vt:lpstr>Caveat Emptor</vt:lpstr>
      <vt:lpstr>  Automotive Fire Apparatus Design and Construction WAC 296-305-04501</vt:lpstr>
      <vt:lpstr>Fire Service Equipment WAC 296-305-06001</vt:lpstr>
      <vt:lpstr>   Fire Department Facilities  WAC 296-305-06503 </vt:lpstr>
      <vt:lpstr>   Personal Protective Equipment and Protective Clothing WAC 296-305-02001   </vt:lpstr>
      <vt:lpstr>Personal Protective Equipment and Protective Clothing WAC 296-305-02001  Continued</vt:lpstr>
      <vt:lpstr>Personal Protective Equipment and Protective Clothing WAC 296-305-02001</vt:lpstr>
      <vt:lpstr>Structural Firefighting Clothing  WAC 296-305-02002  </vt:lpstr>
      <vt:lpstr>Structural Firefighting Clothing  WAC 296-305-02002 Continued</vt:lpstr>
      <vt:lpstr>Structural Firefighting Clothing  WAC 296-305-02002</vt:lpstr>
      <vt:lpstr> Body Armor WAC 296-305-02012 </vt:lpstr>
      <vt:lpstr>Body Armor WAC 296-305-02012 Continued</vt:lpstr>
      <vt:lpstr>Life Safety Ropes, Harnesses, and Hardware Protection WAC 296-305-02019  </vt:lpstr>
      <vt:lpstr>  Respiratory Equipment Protection WAC 296-305-04001</vt:lpstr>
      <vt:lpstr>  Respiratory Equipment Protection WAC 296-305-04001 Continued</vt:lpstr>
      <vt:lpstr>  Respiratory Equipment Protection WAC 296-305-04001 Continued</vt:lpstr>
      <vt:lpstr>  Respiratory Equipment Protection WAC 296-305-04001 Continued</vt:lpstr>
      <vt:lpstr>Emergency Medical Protection WAC 296-305-02501  </vt:lpstr>
      <vt:lpstr>Emergency Medical Protection WAC 296-305-02501 Continued</vt:lpstr>
      <vt:lpstr>Hazardous Materials WAC 296-305-03002  </vt:lpstr>
      <vt:lpstr>  Personal Alert Safety System (PASS) Protection WAC 296-305-02017</vt:lpstr>
      <vt:lpstr>  Personal Alert Safety System (PASS) Protection WAC 296-305-02017 Continued</vt:lpstr>
      <vt:lpstr>Incident Management WAC 296-305-05000</vt:lpstr>
      <vt:lpstr>Incident Management</vt:lpstr>
      <vt:lpstr>Incident Management Continued</vt:lpstr>
      <vt:lpstr> Hazard Control Zones </vt:lpstr>
      <vt:lpstr>Hazard Control Zones Continued</vt:lpstr>
      <vt:lpstr>Hazard Zones</vt:lpstr>
      <vt:lpstr>Incident Management Continued</vt:lpstr>
      <vt:lpstr>Incident Management Continued</vt:lpstr>
      <vt:lpstr>Fire Suppression WAC 296-305-05002</vt:lpstr>
      <vt:lpstr>Fire Suppression Continued</vt:lpstr>
      <vt:lpstr>Fire Suppression Continued</vt:lpstr>
      <vt:lpstr>Fire Suppression Continued</vt:lpstr>
      <vt:lpstr>Occupational Exposure to Heat &amp; Cold Stress 296-305-05004</vt:lpstr>
      <vt:lpstr>Occupational Exposure to Heat &amp; Cold Stress Continued</vt:lpstr>
      <vt:lpstr>Occupational Exposure to Heat and Cold Stress Continued</vt:lpstr>
      <vt:lpstr>Occupational Exposure to Heat and Cold Stress Continued</vt:lpstr>
      <vt:lpstr>Occupational Exposure to Heat and Cold Stress Continued</vt:lpstr>
      <vt:lpstr>Occupational Exposure to Heat and Cold Stress Continued</vt:lpstr>
      <vt:lpstr>Occupational Exposure to Heat and Cold Stress Continued</vt:lpstr>
      <vt:lpstr>Aircraft Rescue and Firefighting WAC 296-305-05013</vt:lpstr>
      <vt:lpstr>Technical Rescue WAC 296-305-05101</vt:lpstr>
      <vt:lpstr>Training and Member Development WAC 296-305-05502</vt:lpstr>
      <vt:lpstr>Training &amp; Member Development Continued</vt:lpstr>
      <vt:lpstr>Training and Member Development Continued</vt:lpstr>
      <vt:lpstr>Changes For Wildland Firefighting  WAC 296-305-0770 </vt:lpstr>
      <vt:lpstr>DEFINITIONS</vt:lpstr>
      <vt:lpstr>Slide 51</vt:lpstr>
      <vt:lpstr>Slide 52</vt:lpstr>
      <vt:lpstr>Wildland Fire Operations WAC 296-305-07001</vt:lpstr>
      <vt:lpstr>Wildland Fire Personnel Accountability WAC 296-305-07002 </vt:lpstr>
      <vt:lpstr>Heat-Related Illness Prevention for Wildland Firefighters WAC 296-305-07004 </vt:lpstr>
      <vt:lpstr>Equipment for Wildland Firefighting WAC 396-305-07006 </vt:lpstr>
      <vt:lpstr>Aircraft Operations for Fighting Wildland Fires WAC-296-305-07008</vt:lpstr>
      <vt:lpstr>Training for Wildland Firefighting WAC 296-305-07010 </vt:lpstr>
      <vt:lpstr>Training for Wildland Firefighting  WAC 296-305-07010  Continued</vt:lpstr>
      <vt:lpstr>Personal Protective Clothing and Equipment for Wildland Firefighting  WAC 396-305-04012 </vt:lpstr>
      <vt:lpstr>Apparatus Standards for Wildland Firefighting WAC 296-305-07014 </vt:lpstr>
      <vt:lpstr>Falling and Equipment Forest Lands WAC 296-305-04016</vt:lpstr>
      <vt:lpstr>Occupant Restraints and Enclosures for Wildland Firefighting WAC 296-305-04018</vt:lpstr>
      <vt:lpstr>      Any Questions?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Mason, Thomas</dc:creator>
  <cp:lastModifiedBy>meng01150</cp:lastModifiedBy>
  <cp:revision>10</cp:revision>
  <dcterms:created xsi:type="dcterms:W3CDTF">2013-02-12T23:57:17Z</dcterms:created>
  <dcterms:modified xsi:type="dcterms:W3CDTF">2013-03-07T16:04:42Z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0x0101009709684CF770F445906F449B09162949</vt:lpwstr>
  </property>
</Properties>
</file>